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6"/>
  </p:notesMasterIdLst>
  <p:sldIdLst>
    <p:sldId id="256" r:id="rId2"/>
    <p:sldId id="258" r:id="rId3"/>
    <p:sldId id="259" r:id="rId4"/>
    <p:sldId id="257" r:id="rId5"/>
    <p:sldId id="260" r:id="rId6"/>
    <p:sldId id="303" r:id="rId7"/>
    <p:sldId id="264" r:id="rId8"/>
    <p:sldId id="291" r:id="rId9"/>
    <p:sldId id="292" r:id="rId10"/>
    <p:sldId id="293" r:id="rId11"/>
    <p:sldId id="296" r:id="rId12"/>
    <p:sldId id="294" r:id="rId13"/>
    <p:sldId id="297" r:id="rId14"/>
    <p:sldId id="298" r:id="rId15"/>
    <p:sldId id="299" r:id="rId16"/>
    <p:sldId id="295" r:id="rId17"/>
    <p:sldId id="304" r:id="rId18"/>
    <p:sldId id="305" r:id="rId19"/>
    <p:sldId id="286" r:id="rId20"/>
    <p:sldId id="300" r:id="rId21"/>
    <p:sldId id="301" r:id="rId22"/>
    <p:sldId id="302" r:id="rId23"/>
    <p:sldId id="262" r:id="rId24"/>
    <p:sldId id="283" r:id="rId25"/>
  </p:sldIdLst>
  <p:sldSz cx="12192000" cy="6858000"/>
  <p:notesSz cx="6858000" cy="9144000"/>
  <p:defaultTextStyle>
    <a:defPPr>
      <a:defRPr lang="zh-CN"/>
    </a:defPPr>
    <a:lvl1pPr marL="0" algn="l" defTabSz="913765" rtl="0" eaLnBrk="1" latinLnBrk="0" hangingPunct="1">
      <a:defRPr sz="1900" kern="1200">
        <a:solidFill>
          <a:schemeClr val="tx1"/>
        </a:solidFill>
        <a:latin typeface="+mn-lt"/>
        <a:ea typeface="+mn-ea"/>
        <a:cs typeface="+mn-cs"/>
      </a:defRPr>
    </a:lvl1pPr>
    <a:lvl2pPr marL="457200" algn="l" defTabSz="913765" rtl="0" eaLnBrk="1" latinLnBrk="0" hangingPunct="1">
      <a:defRPr sz="1900" kern="1200">
        <a:solidFill>
          <a:schemeClr val="tx1"/>
        </a:solidFill>
        <a:latin typeface="+mn-lt"/>
        <a:ea typeface="+mn-ea"/>
        <a:cs typeface="+mn-cs"/>
      </a:defRPr>
    </a:lvl2pPr>
    <a:lvl3pPr marL="914400" algn="l" defTabSz="913765" rtl="0" eaLnBrk="1" latinLnBrk="0" hangingPunct="1">
      <a:defRPr sz="1900" kern="1200">
        <a:solidFill>
          <a:schemeClr val="tx1"/>
        </a:solidFill>
        <a:latin typeface="+mn-lt"/>
        <a:ea typeface="+mn-ea"/>
        <a:cs typeface="+mn-cs"/>
      </a:defRPr>
    </a:lvl3pPr>
    <a:lvl4pPr marL="1371600" algn="l" defTabSz="913765" rtl="0" eaLnBrk="1" latinLnBrk="0" hangingPunct="1">
      <a:defRPr sz="1900" kern="1200">
        <a:solidFill>
          <a:schemeClr val="tx1"/>
        </a:solidFill>
        <a:latin typeface="+mn-lt"/>
        <a:ea typeface="+mn-ea"/>
        <a:cs typeface="+mn-cs"/>
      </a:defRPr>
    </a:lvl4pPr>
    <a:lvl5pPr marL="1828800" algn="l" defTabSz="913765" rtl="0" eaLnBrk="1" latinLnBrk="0" hangingPunct="1">
      <a:defRPr sz="1900" kern="1200">
        <a:solidFill>
          <a:schemeClr val="tx1"/>
        </a:solidFill>
        <a:latin typeface="+mn-lt"/>
        <a:ea typeface="+mn-ea"/>
        <a:cs typeface="+mn-cs"/>
      </a:defRPr>
    </a:lvl5pPr>
    <a:lvl6pPr marL="2286000" algn="l" defTabSz="913765" rtl="0" eaLnBrk="1" latinLnBrk="0" hangingPunct="1">
      <a:defRPr sz="1900" kern="1200">
        <a:solidFill>
          <a:schemeClr val="tx1"/>
        </a:solidFill>
        <a:latin typeface="+mn-lt"/>
        <a:ea typeface="+mn-ea"/>
        <a:cs typeface="+mn-cs"/>
      </a:defRPr>
    </a:lvl6pPr>
    <a:lvl7pPr marL="2743200" algn="l" defTabSz="913765" rtl="0" eaLnBrk="1" latinLnBrk="0" hangingPunct="1">
      <a:defRPr sz="1900" kern="1200">
        <a:solidFill>
          <a:schemeClr val="tx1"/>
        </a:solidFill>
        <a:latin typeface="+mn-lt"/>
        <a:ea typeface="+mn-ea"/>
        <a:cs typeface="+mn-cs"/>
      </a:defRPr>
    </a:lvl7pPr>
    <a:lvl8pPr marL="3200400" algn="l" defTabSz="913765" rtl="0" eaLnBrk="1" latinLnBrk="0" hangingPunct="1">
      <a:defRPr sz="1900" kern="1200">
        <a:solidFill>
          <a:schemeClr val="tx1"/>
        </a:solidFill>
        <a:latin typeface="+mn-lt"/>
        <a:ea typeface="+mn-ea"/>
        <a:cs typeface="+mn-cs"/>
      </a:defRPr>
    </a:lvl8pPr>
    <a:lvl9pPr marL="3657600" algn="l" defTabSz="913765" rtl="0" eaLnBrk="1" latinLnBrk="0" hangingPunct="1">
      <a:defRPr sz="19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AB7AE"/>
    <a:srgbClr val="2F5597"/>
    <a:srgbClr val="A2A2A2"/>
    <a:srgbClr val="EBE9DC"/>
    <a:srgbClr val="540000"/>
    <a:srgbClr val="AD1C21"/>
    <a:srgbClr val="7B121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724" autoAdjust="0"/>
    <p:restoredTop sz="88634" autoAdjust="0"/>
  </p:normalViewPr>
  <p:slideViewPr>
    <p:cSldViewPr snapToGrid="0">
      <p:cViewPr varScale="1">
        <p:scale>
          <a:sx n="92" d="100"/>
          <a:sy n="92" d="100"/>
        </p:scale>
        <p:origin x="270" y="8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___1.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___2.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___3.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4367495078740154E-2"/>
          <c:y val="0.12439461587139421"/>
          <c:w val="0.89844500492125989"/>
          <c:h val="0.74757241956370446"/>
        </c:manualLayout>
      </c:layout>
      <c:barChart>
        <c:barDir val="col"/>
        <c:grouping val="clustered"/>
        <c:varyColors val="0"/>
        <c:ser>
          <c:idx val="0"/>
          <c:order val="0"/>
          <c:tx>
            <c:strRef>
              <c:f>Sheet1!$B$1</c:f>
              <c:strCache>
                <c:ptCount val="1"/>
                <c:pt idx="0">
                  <c:v>nearest</c:v>
                </c:pt>
              </c:strCache>
            </c:strRef>
          </c:tx>
          <c:spPr>
            <a:solidFill>
              <a:schemeClr val="accent1"/>
            </a:solidFill>
            <a:ln>
              <a:noFill/>
            </a:ln>
            <a:effectLst/>
          </c:spPr>
          <c:invertIfNegative val="0"/>
          <c:cat>
            <c:strRef>
              <c:f>Sheet1!$A$2</c:f>
              <c:strCache>
                <c:ptCount val="1"/>
                <c:pt idx="0">
                  <c:v>SMD2</c:v>
                </c:pt>
              </c:strCache>
            </c:strRef>
          </c:cat>
          <c:val>
            <c:numRef>
              <c:f>Sheet1!$B$2</c:f>
              <c:numCache>
                <c:formatCode>0.00</c:formatCode>
                <c:ptCount val="1"/>
                <c:pt idx="0">
                  <c:v>12.12</c:v>
                </c:pt>
              </c:numCache>
            </c:numRef>
          </c:val>
        </c:ser>
        <c:ser>
          <c:idx val="1"/>
          <c:order val="1"/>
          <c:tx>
            <c:strRef>
              <c:f>Sheet1!$C$1</c:f>
              <c:strCache>
                <c:ptCount val="1"/>
                <c:pt idx="0">
                  <c:v>bicubic</c:v>
                </c:pt>
              </c:strCache>
            </c:strRef>
          </c:tx>
          <c:spPr>
            <a:solidFill>
              <a:schemeClr val="accent2"/>
            </a:solidFill>
            <a:ln>
              <a:noFill/>
            </a:ln>
            <a:effectLst/>
          </c:spPr>
          <c:invertIfNegative val="0"/>
          <c:cat>
            <c:strRef>
              <c:f>Sheet1!$A$2</c:f>
              <c:strCache>
                <c:ptCount val="1"/>
                <c:pt idx="0">
                  <c:v>SMD2</c:v>
                </c:pt>
              </c:strCache>
            </c:strRef>
          </c:cat>
          <c:val>
            <c:numRef>
              <c:f>Sheet1!$C$2</c:f>
              <c:numCache>
                <c:formatCode>0.00</c:formatCode>
                <c:ptCount val="1"/>
                <c:pt idx="0">
                  <c:v>12.14</c:v>
                </c:pt>
              </c:numCache>
            </c:numRef>
          </c:val>
        </c:ser>
        <c:ser>
          <c:idx val="2"/>
          <c:order val="2"/>
          <c:tx>
            <c:strRef>
              <c:f>Sheet1!$D$1</c:f>
              <c:strCache>
                <c:ptCount val="1"/>
                <c:pt idx="0">
                  <c:v>SRResNet</c:v>
                </c:pt>
              </c:strCache>
            </c:strRef>
          </c:tx>
          <c:spPr>
            <a:solidFill>
              <a:schemeClr val="accent3"/>
            </a:solidFill>
            <a:ln>
              <a:noFill/>
            </a:ln>
            <a:effectLst/>
          </c:spPr>
          <c:invertIfNegative val="0"/>
          <c:cat>
            <c:strRef>
              <c:f>Sheet1!$A$2</c:f>
              <c:strCache>
                <c:ptCount val="1"/>
                <c:pt idx="0">
                  <c:v>SMD2</c:v>
                </c:pt>
              </c:strCache>
            </c:strRef>
          </c:cat>
          <c:val>
            <c:numRef>
              <c:f>Sheet1!$D$2</c:f>
              <c:numCache>
                <c:formatCode>0.00</c:formatCode>
                <c:ptCount val="1"/>
                <c:pt idx="0">
                  <c:v>23.32</c:v>
                </c:pt>
              </c:numCache>
            </c:numRef>
          </c:val>
        </c:ser>
        <c:ser>
          <c:idx val="3"/>
          <c:order val="3"/>
          <c:tx>
            <c:strRef>
              <c:f>Sheet1!$E$1</c:f>
              <c:strCache>
                <c:ptCount val="1"/>
                <c:pt idx="0">
                  <c:v>SRGAN</c:v>
                </c:pt>
              </c:strCache>
            </c:strRef>
          </c:tx>
          <c:spPr>
            <a:solidFill>
              <a:schemeClr val="accent4"/>
            </a:solidFill>
            <a:ln>
              <a:noFill/>
            </a:ln>
            <a:effectLst/>
          </c:spPr>
          <c:invertIfNegative val="0"/>
          <c:cat>
            <c:strRef>
              <c:f>Sheet1!$A$2</c:f>
              <c:strCache>
                <c:ptCount val="1"/>
                <c:pt idx="0">
                  <c:v>SMD2</c:v>
                </c:pt>
              </c:strCache>
            </c:strRef>
          </c:cat>
          <c:val>
            <c:numRef>
              <c:f>Sheet1!$E$2</c:f>
              <c:numCache>
                <c:formatCode>0.00</c:formatCode>
                <c:ptCount val="1"/>
                <c:pt idx="0">
                  <c:v>60.3</c:v>
                </c:pt>
              </c:numCache>
            </c:numRef>
          </c:val>
        </c:ser>
        <c:dLbls>
          <c:showLegendKey val="0"/>
          <c:showVal val="0"/>
          <c:showCatName val="0"/>
          <c:showSerName val="0"/>
          <c:showPercent val="0"/>
          <c:showBubbleSize val="0"/>
        </c:dLbls>
        <c:gapWidth val="219"/>
        <c:overlap val="-27"/>
        <c:axId val="1068481312"/>
        <c:axId val="1068483488"/>
      </c:barChart>
      <c:catAx>
        <c:axId val="10684813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068483488"/>
        <c:crosses val="autoZero"/>
        <c:auto val="1"/>
        <c:lblAlgn val="ctr"/>
        <c:lblOffset val="100"/>
        <c:noMultiLvlLbl val="0"/>
      </c:catAx>
      <c:valAx>
        <c:axId val="1068483488"/>
        <c:scaling>
          <c:orientation val="minMax"/>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06848131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nearest</c:v>
                </c:pt>
              </c:strCache>
            </c:strRef>
          </c:tx>
          <c:spPr>
            <a:solidFill>
              <a:schemeClr val="accent1"/>
            </a:solidFill>
            <a:ln>
              <a:noFill/>
            </a:ln>
            <a:effectLst/>
          </c:spPr>
          <c:invertIfNegative val="0"/>
          <c:cat>
            <c:strRef>
              <c:f>Sheet1!$A$2</c:f>
              <c:strCache>
                <c:ptCount val="1"/>
                <c:pt idx="0">
                  <c:v>PSNR</c:v>
                </c:pt>
              </c:strCache>
            </c:strRef>
          </c:cat>
          <c:val>
            <c:numRef>
              <c:f>Sheet1!$B$2</c:f>
              <c:numCache>
                <c:formatCode>0.00</c:formatCode>
                <c:ptCount val="1"/>
                <c:pt idx="0">
                  <c:v>25.31</c:v>
                </c:pt>
              </c:numCache>
            </c:numRef>
          </c:val>
        </c:ser>
        <c:ser>
          <c:idx val="1"/>
          <c:order val="1"/>
          <c:tx>
            <c:strRef>
              <c:f>Sheet1!$C$1</c:f>
              <c:strCache>
                <c:ptCount val="1"/>
                <c:pt idx="0">
                  <c:v>bicubic</c:v>
                </c:pt>
              </c:strCache>
            </c:strRef>
          </c:tx>
          <c:spPr>
            <a:solidFill>
              <a:schemeClr val="accent2"/>
            </a:solidFill>
            <a:ln>
              <a:noFill/>
            </a:ln>
            <a:effectLst/>
          </c:spPr>
          <c:invertIfNegative val="0"/>
          <c:cat>
            <c:strRef>
              <c:f>Sheet1!$A$2</c:f>
              <c:strCache>
                <c:ptCount val="1"/>
                <c:pt idx="0">
                  <c:v>PSNR</c:v>
                </c:pt>
              </c:strCache>
            </c:strRef>
          </c:cat>
          <c:val>
            <c:numRef>
              <c:f>Sheet1!$C$2</c:f>
              <c:numCache>
                <c:formatCode>0.00</c:formatCode>
                <c:ptCount val="1"/>
                <c:pt idx="0">
                  <c:v>26.42</c:v>
                </c:pt>
              </c:numCache>
            </c:numRef>
          </c:val>
        </c:ser>
        <c:ser>
          <c:idx val="2"/>
          <c:order val="2"/>
          <c:tx>
            <c:strRef>
              <c:f>Sheet1!$D$1</c:f>
              <c:strCache>
                <c:ptCount val="1"/>
                <c:pt idx="0">
                  <c:v>SRResNet</c:v>
                </c:pt>
              </c:strCache>
            </c:strRef>
          </c:tx>
          <c:spPr>
            <a:solidFill>
              <a:schemeClr val="accent3"/>
            </a:solidFill>
            <a:ln>
              <a:noFill/>
            </a:ln>
            <a:effectLst/>
          </c:spPr>
          <c:invertIfNegative val="0"/>
          <c:cat>
            <c:strRef>
              <c:f>Sheet1!$A$2</c:f>
              <c:strCache>
                <c:ptCount val="1"/>
                <c:pt idx="0">
                  <c:v>PSNR</c:v>
                </c:pt>
              </c:strCache>
            </c:strRef>
          </c:cat>
          <c:val>
            <c:numRef>
              <c:f>Sheet1!$D$2</c:f>
              <c:numCache>
                <c:formatCode>0.00</c:formatCode>
                <c:ptCount val="1"/>
                <c:pt idx="0">
                  <c:v>27.82</c:v>
                </c:pt>
              </c:numCache>
            </c:numRef>
          </c:val>
        </c:ser>
        <c:ser>
          <c:idx val="3"/>
          <c:order val="3"/>
          <c:tx>
            <c:strRef>
              <c:f>Sheet1!$E$1</c:f>
              <c:strCache>
                <c:ptCount val="1"/>
                <c:pt idx="0">
                  <c:v>SRGAN</c:v>
                </c:pt>
              </c:strCache>
            </c:strRef>
          </c:tx>
          <c:spPr>
            <a:solidFill>
              <a:schemeClr val="accent4"/>
            </a:solidFill>
            <a:ln>
              <a:noFill/>
            </a:ln>
            <a:effectLst/>
          </c:spPr>
          <c:invertIfNegative val="0"/>
          <c:cat>
            <c:strRef>
              <c:f>Sheet1!$A$2</c:f>
              <c:strCache>
                <c:ptCount val="1"/>
                <c:pt idx="0">
                  <c:v>PSNR</c:v>
                </c:pt>
              </c:strCache>
            </c:strRef>
          </c:cat>
          <c:val>
            <c:numRef>
              <c:f>Sheet1!$E$2</c:f>
              <c:numCache>
                <c:formatCode>0.00</c:formatCode>
                <c:ptCount val="1"/>
                <c:pt idx="0">
                  <c:v>25.2</c:v>
                </c:pt>
              </c:numCache>
            </c:numRef>
          </c:val>
        </c:ser>
        <c:dLbls>
          <c:showLegendKey val="0"/>
          <c:showVal val="0"/>
          <c:showCatName val="0"/>
          <c:showSerName val="0"/>
          <c:showPercent val="0"/>
          <c:showBubbleSize val="0"/>
        </c:dLbls>
        <c:gapWidth val="219"/>
        <c:overlap val="-27"/>
        <c:axId val="1068488384"/>
        <c:axId val="1068482400"/>
      </c:barChart>
      <c:catAx>
        <c:axId val="106848838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068482400"/>
        <c:crosses val="autoZero"/>
        <c:auto val="1"/>
        <c:lblAlgn val="ctr"/>
        <c:lblOffset val="100"/>
        <c:noMultiLvlLbl val="0"/>
      </c:catAx>
      <c:valAx>
        <c:axId val="1068482400"/>
        <c:scaling>
          <c:orientation val="minMax"/>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06848838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nearest</c:v>
                </c:pt>
              </c:strCache>
            </c:strRef>
          </c:tx>
          <c:spPr>
            <a:solidFill>
              <a:schemeClr val="accent1"/>
            </a:solidFill>
            <a:ln>
              <a:noFill/>
            </a:ln>
            <a:effectLst/>
          </c:spPr>
          <c:invertIfNegative val="0"/>
          <c:cat>
            <c:strRef>
              <c:f>Sheet1!$A$2</c:f>
              <c:strCache>
                <c:ptCount val="1"/>
                <c:pt idx="0">
                  <c:v>SSIM</c:v>
                </c:pt>
              </c:strCache>
            </c:strRef>
          </c:cat>
          <c:val>
            <c:numRef>
              <c:f>Sheet1!$B$2</c:f>
              <c:numCache>
                <c:formatCode>0.00</c:formatCode>
                <c:ptCount val="1"/>
                <c:pt idx="0">
                  <c:v>0.68</c:v>
                </c:pt>
              </c:numCache>
            </c:numRef>
          </c:val>
        </c:ser>
        <c:ser>
          <c:idx val="1"/>
          <c:order val="1"/>
          <c:tx>
            <c:strRef>
              <c:f>Sheet1!$C$1</c:f>
              <c:strCache>
                <c:ptCount val="1"/>
                <c:pt idx="0">
                  <c:v>bicubic</c:v>
                </c:pt>
              </c:strCache>
            </c:strRef>
          </c:tx>
          <c:spPr>
            <a:solidFill>
              <a:schemeClr val="accent2"/>
            </a:solidFill>
            <a:ln>
              <a:noFill/>
            </a:ln>
            <a:effectLst/>
          </c:spPr>
          <c:invertIfNegative val="0"/>
          <c:cat>
            <c:strRef>
              <c:f>Sheet1!$A$2</c:f>
              <c:strCache>
                <c:ptCount val="1"/>
                <c:pt idx="0">
                  <c:v>SSIM</c:v>
                </c:pt>
              </c:strCache>
            </c:strRef>
          </c:cat>
          <c:val>
            <c:numRef>
              <c:f>Sheet1!$C$2</c:f>
              <c:numCache>
                <c:formatCode>0.00</c:formatCode>
                <c:ptCount val="1"/>
                <c:pt idx="0">
                  <c:v>0.72</c:v>
                </c:pt>
              </c:numCache>
            </c:numRef>
          </c:val>
        </c:ser>
        <c:ser>
          <c:idx val="2"/>
          <c:order val="2"/>
          <c:tx>
            <c:strRef>
              <c:f>Sheet1!$D$1</c:f>
              <c:strCache>
                <c:ptCount val="1"/>
                <c:pt idx="0">
                  <c:v>SRResnrtNet</c:v>
                </c:pt>
              </c:strCache>
            </c:strRef>
          </c:tx>
          <c:spPr>
            <a:solidFill>
              <a:schemeClr val="accent3"/>
            </a:solidFill>
            <a:ln>
              <a:noFill/>
            </a:ln>
            <a:effectLst/>
          </c:spPr>
          <c:invertIfNegative val="0"/>
          <c:cat>
            <c:strRef>
              <c:f>Sheet1!$A$2</c:f>
              <c:strCache>
                <c:ptCount val="1"/>
                <c:pt idx="0">
                  <c:v>SSIM</c:v>
                </c:pt>
              </c:strCache>
            </c:strRef>
          </c:cat>
          <c:val>
            <c:numRef>
              <c:f>Sheet1!$D$2</c:f>
              <c:numCache>
                <c:formatCode>0.00</c:formatCode>
                <c:ptCount val="1"/>
                <c:pt idx="0">
                  <c:v>0.77</c:v>
                </c:pt>
              </c:numCache>
            </c:numRef>
          </c:val>
        </c:ser>
        <c:ser>
          <c:idx val="3"/>
          <c:order val="3"/>
          <c:tx>
            <c:strRef>
              <c:f>Sheet1!$E$1</c:f>
              <c:strCache>
                <c:ptCount val="1"/>
                <c:pt idx="0">
                  <c:v>SRGAN</c:v>
                </c:pt>
              </c:strCache>
            </c:strRef>
          </c:tx>
          <c:spPr>
            <a:solidFill>
              <a:schemeClr val="accent4"/>
            </a:solidFill>
            <a:ln>
              <a:noFill/>
            </a:ln>
            <a:effectLst/>
          </c:spPr>
          <c:invertIfNegative val="0"/>
          <c:cat>
            <c:strRef>
              <c:f>Sheet1!$A$2</c:f>
              <c:strCache>
                <c:ptCount val="1"/>
                <c:pt idx="0">
                  <c:v>SSIM</c:v>
                </c:pt>
              </c:strCache>
            </c:strRef>
          </c:cat>
          <c:val>
            <c:numRef>
              <c:f>Sheet1!$E$2</c:f>
              <c:numCache>
                <c:formatCode>0.00</c:formatCode>
                <c:ptCount val="1"/>
                <c:pt idx="0">
                  <c:v>0.64</c:v>
                </c:pt>
              </c:numCache>
            </c:numRef>
          </c:val>
        </c:ser>
        <c:dLbls>
          <c:showLegendKey val="0"/>
          <c:showVal val="0"/>
          <c:showCatName val="0"/>
          <c:showSerName val="0"/>
          <c:showPercent val="0"/>
          <c:showBubbleSize val="0"/>
        </c:dLbls>
        <c:gapWidth val="219"/>
        <c:overlap val="-27"/>
        <c:axId val="1068485664"/>
        <c:axId val="1068484032"/>
      </c:barChart>
      <c:catAx>
        <c:axId val="106848566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068484032"/>
        <c:crosses val="autoZero"/>
        <c:auto val="1"/>
        <c:lblAlgn val="ctr"/>
        <c:lblOffset val="100"/>
        <c:noMultiLvlLbl val="0"/>
      </c:catAx>
      <c:valAx>
        <c:axId val="1068484032"/>
        <c:scaling>
          <c:orientation val="minMax"/>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068485664"/>
        <c:crosses val="autoZero"/>
        <c:crossBetween val="between"/>
      </c:valAx>
      <c:spPr>
        <a:noFill/>
        <a:ln>
          <a:noFill/>
        </a:ln>
        <a:effectLst/>
      </c:spPr>
    </c:plotArea>
    <c:legend>
      <c:legendPos val="b"/>
      <c:layout>
        <c:manualLayout>
          <c:xMode val="edge"/>
          <c:yMode val="edge"/>
          <c:x val="3.2670180885219828E-2"/>
          <c:y val="0.90196613159236882"/>
          <c:w val="0.96732994004647921"/>
          <c:h val="9.0784689297201696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283AA3F-A82B-43BF-B18C-5608A05C57EB}" type="datetimeFigureOut">
              <a:rPr lang="zh-CN" altLang="en-US" smtClean="0"/>
              <a:pPr/>
              <a:t>2019/3/7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B530F0D-1A5A-4EA2-B28F-0EC912CB6BA5}" type="slidenum">
              <a:rPr lang="zh-CN" altLang="en-US" smtClean="0"/>
              <a:pPr/>
              <a:t>‹#›</a:t>
            </a:fld>
            <a:endParaRPr lang="zh-CN" altLang="en-US"/>
          </a:p>
        </p:txBody>
      </p:sp>
    </p:spTree>
    <p:extLst>
      <p:ext uri="{BB962C8B-B14F-4D97-AF65-F5344CB8AC3E}">
        <p14:creationId xmlns:p14="http://schemas.microsoft.com/office/powerpoint/2010/main" val="906666214"/>
      </p:ext>
    </p:extLst>
  </p:cSld>
  <p:clrMap bg1="lt1" tx1="dk1" bg2="lt2" tx2="dk2" accent1="accent1" accent2="accent2" accent3="accent3" accent4="accent4" accent5="accent5" accent6="accent6" hlink="hlink" folHlink="folHlink"/>
  <p:notesStyle>
    <a:lvl1pPr marL="0" algn="l" defTabSz="913765" rtl="0" eaLnBrk="1" latinLnBrk="0" hangingPunct="1">
      <a:defRPr sz="1200" kern="1200">
        <a:solidFill>
          <a:schemeClr val="tx1"/>
        </a:solidFill>
        <a:latin typeface="+mn-lt"/>
        <a:ea typeface="+mn-ea"/>
        <a:cs typeface="+mn-cs"/>
      </a:defRPr>
    </a:lvl1pPr>
    <a:lvl2pPr marL="457200" algn="l" defTabSz="913765" rtl="0" eaLnBrk="1" latinLnBrk="0" hangingPunct="1">
      <a:defRPr sz="1200" kern="1200">
        <a:solidFill>
          <a:schemeClr val="tx1"/>
        </a:solidFill>
        <a:latin typeface="+mn-lt"/>
        <a:ea typeface="+mn-ea"/>
        <a:cs typeface="+mn-cs"/>
      </a:defRPr>
    </a:lvl2pPr>
    <a:lvl3pPr marL="914400" algn="l" defTabSz="913765" rtl="0" eaLnBrk="1" latinLnBrk="0" hangingPunct="1">
      <a:defRPr sz="1200" kern="1200">
        <a:solidFill>
          <a:schemeClr val="tx1"/>
        </a:solidFill>
        <a:latin typeface="+mn-lt"/>
        <a:ea typeface="+mn-ea"/>
        <a:cs typeface="+mn-cs"/>
      </a:defRPr>
    </a:lvl3pPr>
    <a:lvl4pPr marL="1371600" algn="l" defTabSz="913765" rtl="0" eaLnBrk="1" latinLnBrk="0" hangingPunct="1">
      <a:defRPr sz="1200" kern="1200">
        <a:solidFill>
          <a:schemeClr val="tx1"/>
        </a:solidFill>
        <a:latin typeface="+mn-lt"/>
        <a:ea typeface="+mn-ea"/>
        <a:cs typeface="+mn-cs"/>
      </a:defRPr>
    </a:lvl4pPr>
    <a:lvl5pPr marL="1828800" algn="l" defTabSz="913765" rtl="0" eaLnBrk="1" latinLnBrk="0" hangingPunct="1">
      <a:defRPr sz="1200" kern="1200">
        <a:solidFill>
          <a:schemeClr val="tx1"/>
        </a:solidFill>
        <a:latin typeface="+mn-lt"/>
        <a:ea typeface="+mn-ea"/>
        <a:cs typeface="+mn-cs"/>
      </a:defRPr>
    </a:lvl5pPr>
    <a:lvl6pPr marL="2286000" algn="l" defTabSz="913765" rtl="0" eaLnBrk="1" latinLnBrk="0" hangingPunct="1">
      <a:defRPr sz="1200" kern="1200">
        <a:solidFill>
          <a:schemeClr val="tx1"/>
        </a:solidFill>
        <a:latin typeface="+mn-lt"/>
        <a:ea typeface="+mn-ea"/>
        <a:cs typeface="+mn-cs"/>
      </a:defRPr>
    </a:lvl6pPr>
    <a:lvl7pPr marL="2743200" algn="l" defTabSz="913765" rtl="0" eaLnBrk="1" latinLnBrk="0" hangingPunct="1">
      <a:defRPr sz="1200" kern="1200">
        <a:solidFill>
          <a:schemeClr val="tx1"/>
        </a:solidFill>
        <a:latin typeface="+mn-lt"/>
        <a:ea typeface="+mn-ea"/>
        <a:cs typeface="+mn-cs"/>
      </a:defRPr>
    </a:lvl7pPr>
    <a:lvl8pPr marL="3200400" algn="l" defTabSz="913765" rtl="0" eaLnBrk="1" latinLnBrk="0" hangingPunct="1">
      <a:defRPr sz="1200" kern="1200">
        <a:solidFill>
          <a:schemeClr val="tx1"/>
        </a:solidFill>
        <a:latin typeface="+mn-lt"/>
        <a:ea typeface="+mn-ea"/>
        <a:cs typeface="+mn-cs"/>
      </a:defRPr>
    </a:lvl8pPr>
    <a:lvl9pPr marL="3657600" algn="l" defTabSz="913765"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smtClean="0"/>
              <a:t>亮亮图文旗舰店</a:t>
            </a:r>
            <a:r>
              <a:rPr lang="en-US" altLang="zh-CN" dirty="0" smtClean="0"/>
              <a:t>https://liangliangtuwen.tmall.com</a:t>
            </a:r>
            <a:endParaRPr lang="en-US" altLang="zh-CN" dirty="0"/>
          </a:p>
        </p:txBody>
      </p:sp>
    </p:spTree>
    <p:extLst>
      <p:ext uri="{BB962C8B-B14F-4D97-AF65-F5344CB8AC3E}">
        <p14:creationId xmlns:p14="http://schemas.microsoft.com/office/powerpoint/2010/main" val="18477857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7"/>
            <a:ext cx="9144000" cy="1655763"/>
          </a:xfrm>
        </p:spPr>
        <p:txBody>
          <a:bodyPr/>
          <a:lstStyle>
            <a:lvl1pPr marL="0" indent="0" algn="ctr">
              <a:buNone/>
              <a:defRPr sz="2400"/>
            </a:lvl1pPr>
            <a:lvl2pPr marL="457200" indent="0" algn="ctr">
              <a:buNone/>
              <a:defRPr sz="2000"/>
            </a:lvl2pPr>
            <a:lvl3pPr marL="914400" indent="0" algn="ctr">
              <a:buNone/>
              <a:defRPr sz="19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71AB7A37-B852-49AB-B2E2-96296AB21F67}" type="datetimeFigureOut">
              <a:rPr lang="zh-CN" altLang="en-US" smtClean="0"/>
              <a:pPr/>
              <a:t>2019/3/7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88F8D02-9041-4C59-BC62-13DE0E5C6713}" type="slidenum">
              <a:rPr lang="zh-CN" altLang="en-US" smtClean="0"/>
              <a:pPr/>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71AB7A37-B852-49AB-B2E2-96296AB21F67}" type="datetimeFigureOut">
              <a:rPr lang="zh-CN" altLang="en-US" smtClean="0"/>
              <a:pPr/>
              <a:t>2019/3/7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88F8D02-9041-4C59-BC62-13DE0E5C6713}" type="slidenum">
              <a:rPr lang="zh-CN" altLang="en-US" smtClean="0"/>
              <a:pPr/>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2" y="365127"/>
            <a:ext cx="2628900" cy="5811839"/>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2" y="365127"/>
            <a:ext cx="7734300" cy="5811839"/>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71AB7A37-B852-49AB-B2E2-96296AB21F67}" type="datetimeFigureOut">
              <a:rPr lang="zh-CN" altLang="en-US" smtClean="0"/>
              <a:pPr/>
              <a:t>2019/3/7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88F8D02-9041-4C59-BC62-13DE0E5C6713}" type="slidenum">
              <a:rPr lang="zh-CN" altLang="en-US" smtClean="0"/>
              <a:pPr/>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71AB7A37-B852-49AB-B2E2-96296AB21F67}" type="datetimeFigureOut">
              <a:rPr lang="zh-CN" altLang="en-US" smtClean="0"/>
              <a:pPr/>
              <a:t>2019/3/7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88F8D02-9041-4C59-BC62-13DE0E5C6713}" type="slidenum">
              <a:rPr lang="zh-CN" altLang="en-US" smtClean="0"/>
              <a:pPr/>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1" y="1709741"/>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1" y="4589465"/>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9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71AB7A37-B852-49AB-B2E2-96296AB21F67}" type="datetimeFigureOut">
              <a:rPr lang="zh-CN" altLang="en-US" smtClean="0"/>
              <a:pPr/>
              <a:t>2019/3/7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88F8D02-9041-4C59-BC62-13DE0E5C6713}" type="slidenum">
              <a:rPr lang="zh-CN" altLang="en-US" smtClean="0"/>
              <a:pPr/>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9"/>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9"/>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71AB7A37-B852-49AB-B2E2-96296AB21F67}" type="datetimeFigureOut">
              <a:rPr lang="zh-CN" altLang="en-US" smtClean="0"/>
              <a:pPr/>
              <a:t>2019/3/7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88F8D02-9041-4C59-BC62-13DE0E5C6713}" type="slidenum">
              <a:rPr lang="zh-CN" altLang="en-US" smtClean="0"/>
              <a:pPr/>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9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839789" y="2505075"/>
            <a:ext cx="515778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2" y="1681163"/>
            <a:ext cx="5183188" cy="823912"/>
          </a:xfrm>
        </p:spPr>
        <p:txBody>
          <a:bodyPr anchor="b"/>
          <a:lstStyle>
            <a:lvl1pPr marL="0" indent="0">
              <a:buNone/>
              <a:defRPr sz="2400" b="1"/>
            </a:lvl1pPr>
            <a:lvl2pPr marL="457200" indent="0">
              <a:buNone/>
              <a:defRPr sz="2000" b="1"/>
            </a:lvl2pPr>
            <a:lvl3pPr marL="914400" indent="0">
              <a:buNone/>
              <a:defRPr sz="19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72202" y="2505075"/>
            <a:ext cx="51831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71AB7A37-B852-49AB-B2E2-96296AB21F67}" type="datetimeFigureOut">
              <a:rPr lang="zh-CN" altLang="en-US" smtClean="0"/>
              <a:pPr/>
              <a:t>2019/3/7</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888F8D02-9041-4C59-BC62-13DE0E5C6713}" type="slidenum">
              <a:rPr lang="zh-CN" altLang="en-US" smtClean="0"/>
              <a:pPr/>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71AB7A37-B852-49AB-B2E2-96296AB21F67}" type="datetimeFigureOut">
              <a:rPr lang="zh-CN" altLang="en-US" smtClean="0"/>
              <a:pPr/>
              <a:t>2019/3/7</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888F8D02-9041-4C59-BC62-13DE0E5C6713}" type="slidenum">
              <a:rPr lang="zh-CN" altLang="en-US" smtClean="0"/>
              <a:pPr/>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1AB7A37-B852-49AB-B2E2-96296AB21F67}" type="datetimeFigureOut">
              <a:rPr lang="zh-CN" altLang="en-US" smtClean="0"/>
              <a:pPr/>
              <a:t>2019/3/7</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888F8D02-9041-4C59-BC62-13DE0E5C6713}" type="slidenum">
              <a:rPr lang="zh-CN" altLang="en-US" smtClean="0"/>
              <a:pPr/>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8"/>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2"/>
            <a:ext cx="3932237" cy="3811588"/>
          </a:xfrm>
        </p:spPr>
        <p:txBody>
          <a:bodyPr/>
          <a:lstStyle>
            <a:lvl1pPr marL="0" indent="0">
              <a:buNone/>
              <a:defRPr sz="1600"/>
            </a:lvl1pPr>
            <a:lvl2pPr marL="457200" indent="0">
              <a:buNone/>
              <a:defRPr sz="1500"/>
            </a:lvl2pPr>
            <a:lvl3pPr marL="914400" indent="0">
              <a:buNone/>
              <a:defRPr sz="1200"/>
            </a:lvl3pPr>
            <a:lvl4pPr marL="1371600" indent="0">
              <a:buNone/>
              <a:defRPr sz="1100"/>
            </a:lvl4pPr>
            <a:lvl5pPr marL="1828800" indent="0">
              <a:buNone/>
              <a:defRPr sz="1100"/>
            </a:lvl5pPr>
            <a:lvl6pPr marL="2286000" indent="0">
              <a:buNone/>
              <a:defRPr sz="1100"/>
            </a:lvl6pPr>
            <a:lvl7pPr marL="2743200" indent="0">
              <a:buNone/>
              <a:defRPr sz="1100"/>
            </a:lvl7pPr>
            <a:lvl8pPr marL="3200400" indent="0">
              <a:buNone/>
              <a:defRPr sz="1100"/>
            </a:lvl8pPr>
            <a:lvl9pPr marL="3657600" indent="0">
              <a:buNone/>
              <a:defRPr sz="11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71AB7A37-B852-49AB-B2E2-96296AB21F67}" type="datetimeFigureOut">
              <a:rPr lang="zh-CN" altLang="en-US" smtClean="0"/>
              <a:pPr/>
              <a:t>2019/3/7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88F8D02-9041-4C59-BC62-13DE0E5C6713}" type="slidenum">
              <a:rPr lang="zh-CN" altLang="en-US" smtClean="0"/>
              <a:pPr/>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8"/>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2"/>
            <a:ext cx="3932237" cy="3811588"/>
          </a:xfrm>
        </p:spPr>
        <p:txBody>
          <a:bodyPr/>
          <a:lstStyle>
            <a:lvl1pPr marL="0" indent="0">
              <a:buNone/>
              <a:defRPr sz="1600"/>
            </a:lvl1pPr>
            <a:lvl2pPr marL="457200" indent="0">
              <a:buNone/>
              <a:defRPr sz="1500"/>
            </a:lvl2pPr>
            <a:lvl3pPr marL="914400" indent="0">
              <a:buNone/>
              <a:defRPr sz="1200"/>
            </a:lvl3pPr>
            <a:lvl4pPr marL="1371600" indent="0">
              <a:buNone/>
              <a:defRPr sz="1100"/>
            </a:lvl4pPr>
            <a:lvl5pPr marL="1828800" indent="0">
              <a:buNone/>
              <a:defRPr sz="1100"/>
            </a:lvl5pPr>
            <a:lvl6pPr marL="2286000" indent="0">
              <a:buNone/>
              <a:defRPr sz="1100"/>
            </a:lvl6pPr>
            <a:lvl7pPr marL="2743200" indent="0">
              <a:buNone/>
              <a:defRPr sz="1100"/>
            </a:lvl7pPr>
            <a:lvl8pPr marL="3200400" indent="0">
              <a:buNone/>
              <a:defRPr sz="1100"/>
            </a:lvl8pPr>
            <a:lvl9pPr marL="3657600" indent="0">
              <a:buNone/>
              <a:defRPr sz="11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71AB7A37-B852-49AB-B2E2-96296AB21F67}" type="datetimeFigureOut">
              <a:rPr lang="zh-CN" altLang="en-US" smtClean="0"/>
              <a:pPr/>
              <a:t>2019/3/7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88F8D02-9041-4C59-BC62-13DE0E5C6713}" type="slidenum">
              <a:rPr lang="zh-CN" altLang="en-US" smtClean="0"/>
              <a:pPr/>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cstate="print">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36" tIns="45718" rIns="91436" bIns="45718"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9"/>
          </a:xfrm>
          <a:prstGeom prst="rect">
            <a:avLst/>
          </a:prstGeom>
        </p:spPr>
        <p:txBody>
          <a:bodyPr vert="horz" lIns="91436" tIns="45718" rIns="91436" bIns="45718"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2"/>
            <a:ext cx="2743200" cy="365125"/>
          </a:xfrm>
          <a:prstGeom prst="rect">
            <a:avLst/>
          </a:prstGeom>
        </p:spPr>
        <p:txBody>
          <a:bodyPr vert="horz" lIns="91436" tIns="45718" rIns="91436" bIns="45718" rtlCol="0" anchor="ctr"/>
          <a:lstStyle>
            <a:lvl1pPr algn="l">
              <a:defRPr sz="1200">
                <a:solidFill>
                  <a:schemeClr val="tx1">
                    <a:tint val="75000"/>
                  </a:schemeClr>
                </a:solidFill>
              </a:defRPr>
            </a:lvl1pPr>
          </a:lstStyle>
          <a:p>
            <a:fld id="{71AB7A37-B852-49AB-B2E2-96296AB21F67}" type="datetimeFigureOut">
              <a:rPr lang="zh-CN" altLang="en-US" smtClean="0"/>
              <a:pPr/>
              <a:t>2019/3/7</a:t>
            </a:fld>
            <a:endParaRPr lang="zh-CN" altLang="en-US"/>
          </a:p>
        </p:txBody>
      </p:sp>
      <p:sp>
        <p:nvSpPr>
          <p:cNvPr id="5" name="页脚占位符 4"/>
          <p:cNvSpPr>
            <a:spLocks noGrp="1"/>
          </p:cNvSpPr>
          <p:nvPr>
            <p:ph type="ftr" sz="quarter" idx="3"/>
          </p:nvPr>
        </p:nvSpPr>
        <p:spPr>
          <a:xfrm>
            <a:off x="4038600" y="6356352"/>
            <a:ext cx="4114800" cy="365125"/>
          </a:xfrm>
          <a:prstGeom prst="rect">
            <a:avLst/>
          </a:prstGeom>
        </p:spPr>
        <p:txBody>
          <a:bodyPr vert="horz" lIns="91436" tIns="45718" rIns="91436" bIns="45718"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2"/>
            <a:ext cx="2743200" cy="365125"/>
          </a:xfrm>
          <a:prstGeom prst="rect">
            <a:avLst/>
          </a:prstGeom>
        </p:spPr>
        <p:txBody>
          <a:bodyPr vert="horz" lIns="91436" tIns="45718" rIns="91436" bIns="45718" rtlCol="0" anchor="ctr"/>
          <a:lstStyle>
            <a:lvl1pPr algn="r">
              <a:defRPr sz="1200">
                <a:solidFill>
                  <a:schemeClr val="tx1">
                    <a:tint val="75000"/>
                  </a:schemeClr>
                </a:solidFill>
              </a:defRPr>
            </a:lvl1pPr>
          </a:lstStyle>
          <a:p>
            <a:fld id="{888F8D02-9041-4C59-BC62-13DE0E5C6713}"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3765"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3765"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3765"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3765"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3765"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4pPr>
      <a:lvl5pPr marL="2057400" indent="-228600" algn="l" defTabSz="913765"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5pPr>
      <a:lvl6pPr marL="2514600" indent="-228600" algn="l" defTabSz="913765"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1800" indent="-228600" algn="l" defTabSz="913765"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9000" indent="-228600" algn="l" defTabSz="913765"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6200" indent="-228600" algn="l" defTabSz="913765"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p:bodyStyle>
    <p:otherStyle>
      <a:defPPr>
        <a:defRPr lang="zh-CN"/>
      </a:defPPr>
      <a:lvl1pPr marL="0" algn="l" defTabSz="913765" rtl="0" eaLnBrk="1" latinLnBrk="0" hangingPunct="1">
        <a:defRPr sz="1900" kern="1200">
          <a:solidFill>
            <a:schemeClr val="tx1"/>
          </a:solidFill>
          <a:latin typeface="+mn-lt"/>
          <a:ea typeface="+mn-ea"/>
          <a:cs typeface="+mn-cs"/>
        </a:defRPr>
      </a:lvl1pPr>
      <a:lvl2pPr marL="457200" algn="l" defTabSz="913765" rtl="0" eaLnBrk="1" latinLnBrk="0" hangingPunct="1">
        <a:defRPr sz="1900" kern="1200">
          <a:solidFill>
            <a:schemeClr val="tx1"/>
          </a:solidFill>
          <a:latin typeface="+mn-lt"/>
          <a:ea typeface="+mn-ea"/>
          <a:cs typeface="+mn-cs"/>
        </a:defRPr>
      </a:lvl2pPr>
      <a:lvl3pPr marL="914400" algn="l" defTabSz="913765" rtl="0" eaLnBrk="1" latinLnBrk="0" hangingPunct="1">
        <a:defRPr sz="1900" kern="1200">
          <a:solidFill>
            <a:schemeClr val="tx1"/>
          </a:solidFill>
          <a:latin typeface="+mn-lt"/>
          <a:ea typeface="+mn-ea"/>
          <a:cs typeface="+mn-cs"/>
        </a:defRPr>
      </a:lvl3pPr>
      <a:lvl4pPr marL="1371600" algn="l" defTabSz="913765" rtl="0" eaLnBrk="1" latinLnBrk="0" hangingPunct="1">
        <a:defRPr sz="1900" kern="1200">
          <a:solidFill>
            <a:schemeClr val="tx1"/>
          </a:solidFill>
          <a:latin typeface="+mn-lt"/>
          <a:ea typeface="+mn-ea"/>
          <a:cs typeface="+mn-cs"/>
        </a:defRPr>
      </a:lvl4pPr>
      <a:lvl5pPr marL="1828800" algn="l" defTabSz="913765" rtl="0" eaLnBrk="1" latinLnBrk="0" hangingPunct="1">
        <a:defRPr sz="1900" kern="1200">
          <a:solidFill>
            <a:schemeClr val="tx1"/>
          </a:solidFill>
          <a:latin typeface="+mn-lt"/>
          <a:ea typeface="+mn-ea"/>
          <a:cs typeface="+mn-cs"/>
        </a:defRPr>
      </a:lvl5pPr>
      <a:lvl6pPr marL="2286000" algn="l" defTabSz="913765" rtl="0" eaLnBrk="1" latinLnBrk="0" hangingPunct="1">
        <a:defRPr sz="1900" kern="1200">
          <a:solidFill>
            <a:schemeClr val="tx1"/>
          </a:solidFill>
          <a:latin typeface="+mn-lt"/>
          <a:ea typeface="+mn-ea"/>
          <a:cs typeface="+mn-cs"/>
        </a:defRPr>
      </a:lvl6pPr>
      <a:lvl7pPr marL="2743200" algn="l" defTabSz="913765" rtl="0" eaLnBrk="1" latinLnBrk="0" hangingPunct="1">
        <a:defRPr sz="1900" kern="1200">
          <a:solidFill>
            <a:schemeClr val="tx1"/>
          </a:solidFill>
          <a:latin typeface="+mn-lt"/>
          <a:ea typeface="+mn-ea"/>
          <a:cs typeface="+mn-cs"/>
        </a:defRPr>
      </a:lvl7pPr>
      <a:lvl8pPr marL="3200400" algn="l" defTabSz="913765" rtl="0" eaLnBrk="1" latinLnBrk="0" hangingPunct="1">
        <a:defRPr sz="1900" kern="1200">
          <a:solidFill>
            <a:schemeClr val="tx1"/>
          </a:solidFill>
          <a:latin typeface="+mn-lt"/>
          <a:ea typeface="+mn-ea"/>
          <a:cs typeface="+mn-cs"/>
        </a:defRPr>
      </a:lvl8pPr>
      <a:lvl9pPr marL="3657600" algn="l" defTabSz="913765" rtl="0" eaLnBrk="1" latinLnBrk="0" hangingPunct="1">
        <a:defRPr sz="1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slide" Target="slide14.xml"/><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19.png"/><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37.png"/><Relationship Id="rId3" Type="http://schemas.openxmlformats.org/officeDocument/2006/relationships/image" Target="../media/image27.png"/><Relationship Id="rId7" Type="http://schemas.openxmlformats.org/officeDocument/2006/relationships/image" Target="../media/image31.png"/><Relationship Id="rId12" Type="http://schemas.openxmlformats.org/officeDocument/2006/relationships/image" Target="../media/image36.png"/><Relationship Id="rId2" Type="http://schemas.openxmlformats.org/officeDocument/2006/relationships/image" Target="../media/image26.png"/><Relationship Id="rId16" Type="http://schemas.openxmlformats.org/officeDocument/2006/relationships/image" Target="../media/image40.png"/><Relationship Id="rId1" Type="http://schemas.openxmlformats.org/officeDocument/2006/relationships/slideLayout" Target="../slideLayouts/slideLayout2.xml"/><Relationship Id="rId6" Type="http://schemas.openxmlformats.org/officeDocument/2006/relationships/image" Target="../media/image30.png"/><Relationship Id="rId11" Type="http://schemas.openxmlformats.org/officeDocument/2006/relationships/image" Target="../media/image35.png"/><Relationship Id="rId5" Type="http://schemas.openxmlformats.org/officeDocument/2006/relationships/image" Target="../media/image29.png"/><Relationship Id="rId15" Type="http://schemas.openxmlformats.org/officeDocument/2006/relationships/image" Target="../media/image39.png"/><Relationship Id="rId10" Type="http://schemas.openxmlformats.org/officeDocument/2006/relationships/image" Target="../media/image34.png"/><Relationship Id="rId4" Type="http://schemas.openxmlformats.org/officeDocument/2006/relationships/image" Target="../media/image28.png"/><Relationship Id="rId9" Type="http://schemas.openxmlformats.org/officeDocument/2006/relationships/image" Target="../media/image33.png"/><Relationship Id="rId14" Type="http://schemas.openxmlformats.org/officeDocument/2006/relationships/image" Target="../media/image38.png"/></Relationships>
</file>

<file path=ppt/slides/_rels/slide18.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2.xml"/><Relationship Id="rId4" Type="http://schemas.openxmlformats.org/officeDocument/2006/relationships/chart" Target="../charts/char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矩形 78"/>
          <p:cNvSpPr/>
          <p:nvPr/>
        </p:nvSpPr>
        <p:spPr>
          <a:xfrm>
            <a:off x="-8551" y="4672004"/>
            <a:ext cx="12192000" cy="1234251"/>
          </a:xfrm>
          <a:prstGeom prst="rect">
            <a:avLst/>
          </a:prstGeom>
          <a:gradFill>
            <a:gsLst>
              <a:gs pos="0">
                <a:schemeClr val="accent1">
                  <a:lumMod val="5000"/>
                  <a:lumOff val="95000"/>
                  <a:alpha val="0"/>
                </a:schemeClr>
              </a:gs>
              <a:gs pos="78000">
                <a:schemeClr val="accent5"/>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grpSp>
        <p:nvGrpSpPr>
          <p:cNvPr id="61" name="组合 60"/>
          <p:cNvGrpSpPr/>
          <p:nvPr/>
        </p:nvGrpSpPr>
        <p:grpSpPr>
          <a:xfrm rot="16200000">
            <a:off x="11436485" y="5106095"/>
            <a:ext cx="1271471" cy="363349"/>
            <a:chOff x="6507038" y="462977"/>
            <a:chExt cx="2430800" cy="471379"/>
          </a:xfrm>
        </p:grpSpPr>
        <p:grpSp>
          <p:nvGrpSpPr>
            <p:cNvPr id="62" name="组合 61"/>
            <p:cNvGrpSpPr/>
            <p:nvPr/>
          </p:nvGrpSpPr>
          <p:grpSpPr>
            <a:xfrm flipV="1">
              <a:off x="6507038" y="462977"/>
              <a:ext cx="1917435" cy="471379"/>
              <a:chOff x="810775" y="1533962"/>
              <a:chExt cx="7782374" cy="1913206"/>
            </a:xfrm>
          </p:grpSpPr>
          <p:sp>
            <p:nvSpPr>
              <p:cNvPr id="64" name="圆角矩形 63"/>
              <p:cNvSpPr/>
              <p:nvPr/>
            </p:nvSpPr>
            <p:spPr>
              <a:xfrm>
                <a:off x="2848247" y="1533962"/>
                <a:ext cx="1744394" cy="1913206"/>
              </a:xfrm>
              <a:prstGeom prst="roundRect">
                <a:avLst>
                  <a:gd name="adj" fmla="val 5039"/>
                </a:avLst>
              </a:prstGeom>
              <a:solidFill>
                <a:schemeClr val="accent5">
                  <a:lumMod val="60000"/>
                  <a:lumOff val="4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圆角矩形 64"/>
              <p:cNvSpPr/>
              <p:nvPr/>
            </p:nvSpPr>
            <p:spPr>
              <a:xfrm>
                <a:off x="810775" y="1533962"/>
                <a:ext cx="1744394" cy="1913206"/>
              </a:xfrm>
              <a:prstGeom prst="roundRect">
                <a:avLst>
                  <a:gd name="adj" fmla="val 5039"/>
                </a:avLst>
              </a:prstGeom>
              <a:solidFill>
                <a:schemeClr val="accent5">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圆角矩形 65"/>
              <p:cNvSpPr/>
              <p:nvPr/>
            </p:nvSpPr>
            <p:spPr>
              <a:xfrm>
                <a:off x="6848755" y="1533962"/>
                <a:ext cx="1744394" cy="1913206"/>
              </a:xfrm>
              <a:prstGeom prst="roundRect">
                <a:avLst>
                  <a:gd name="adj" fmla="val 5039"/>
                </a:avLst>
              </a:prstGeom>
              <a:solidFill>
                <a:schemeClr val="accent5">
                  <a:lumMod val="60000"/>
                  <a:lumOff val="4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圆角矩形 66"/>
              <p:cNvSpPr/>
              <p:nvPr/>
            </p:nvSpPr>
            <p:spPr>
              <a:xfrm>
                <a:off x="4811283" y="1533962"/>
                <a:ext cx="1744394" cy="1913206"/>
              </a:xfrm>
              <a:prstGeom prst="roundRect">
                <a:avLst>
                  <a:gd name="adj" fmla="val 5039"/>
                </a:avLst>
              </a:prstGeom>
              <a:solidFill>
                <a:schemeClr val="accent5">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3" name="圆角矩形 62"/>
            <p:cNvSpPr/>
            <p:nvPr/>
          </p:nvSpPr>
          <p:spPr>
            <a:xfrm flipV="1">
              <a:off x="8508051" y="462977"/>
              <a:ext cx="429787" cy="471379"/>
            </a:xfrm>
            <a:prstGeom prst="roundRect">
              <a:avLst>
                <a:gd name="adj" fmla="val 5039"/>
              </a:avLst>
            </a:prstGeom>
            <a:solidFill>
              <a:schemeClr val="accent5">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2" name="文本框 41"/>
          <p:cNvSpPr txBox="1"/>
          <p:nvPr/>
        </p:nvSpPr>
        <p:spPr>
          <a:xfrm>
            <a:off x="8072666" y="6180128"/>
            <a:ext cx="2643967" cy="398781"/>
          </a:xfrm>
          <a:prstGeom prst="rect">
            <a:avLst/>
          </a:prstGeom>
          <a:noFill/>
        </p:spPr>
        <p:txBody>
          <a:bodyPr wrap="square" rtlCol="0">
            <a:spAutoFit/>
          </a:bodyPr>
          <a:lstStyle/>
          <a:p>
            <a:pPr algn="l"/>
            <a:r>
              <a:rPr lang="zh-CN" altLang="en-US" sz="2000" dirty="0">
                <a:solidFill>
                  <a:srgbClr val="A2A2A2">
                    <a:alpha val="1000"/>
                  </a:srgbClr>
                </a:solidFill>
                <a:latin typeface="微软雅黑" panose="020B0503020204020204" pitchFamily="34" charset="-122"/>
                <a:ea typeface="微软雅黑" panose="020B0503020204020204" pitchFamily="34" charset="-122"/>
              </a:rPr>
              <a:t>汇报人</a:t>
            </a:r>
            <a:r>
              <a:rPr lang="zh-CN" altLang="en-US" sz="2000" dirty="0" smtClean="0">
                <a:solidFill>
                  <a:srgbClr val="A2A2A2">
                    <a:alpha val="1000"/>
                  </a:srgbClr>
                </a:solidFill>
                <a:latin typeface="微软雅黑" panose="020B0503020204020204" pitchFamily="34" charset="-122"/>
                <a:ea typeface="微软雅黑" panose="020B0503020204020204" pitchFamily="34" charset="-122"/>
              </a:rPr>
              <a:t>：</a:t>
            </a:r>
            <a:r>
              <a:rPr lang="zh-CN" altLang="en-US" sz="2000" dirty="0">
                <a:solidFill>
                  <a:srgbClr val="A2A2A2">
                    <a:alpha val="1000"/>
                  </a:srgbClr>
                </a:solidFill>
                <a:latin typeface="微软雅黑" panose="020B0503020204020204" pitchFamily="34" charset="-122"/>
                <a:ea typeface="微软雅黑" panose="020B0503020204020204" pitchFamily="34" charset="-122"/>
              </a:rPr>
              <a:t>李皎月</a:t>
            </a:r>
            <a:endParaRPr lang="en-US" altLang="zh-CN" sz="2000" dirty="0" smtClean="0">
              <a:solidFill>
                <a:srgbClr val="A2A2A2">
                  <a:alpha val="1000"/>
                </a:srgbClr>
              </a:solidFill>
              <a:latin typeface="微软雅黑" panose="020B0503020204020204" pitchFamily="34" charset="-122"/>
              <a:ea typeface="微软雅黑" panose="020B0503020204020204" pitchFamily="34" charset="-122"/>
            </a:endParaRPr>
          </a:p>
        </p:txBody>
      </p:sp>
      <p:sp>
        <p:nvSpPr>
          <p:cNvPr id="48" name="文本框 47"/>
          <p:cNvSpPr txBox="1"/>
          <p:nvPr/>
        </p:nvSpPr>
        <p:spPr>
          <a:xfrm>
            <a:off x="1106402" y="2090653"/>
            <a:ext cx="10810584" cy="707884"/>
          </a:xfrm>
          <a:prstGeom prst="rect">
            <a:avLst/>
          </a:prstGeom>
          <a:noFill/>
        </p:spPr>
        <p:txBody>
          <a:bodyPr wrap="none" lIns="91438" tIns="45719" rIns="91438" bIns="45719" rtlCol="0">
            <a:spAutoFit/>
          </a:bodyPr>
          <a:lstStyle/>
          <a:p>
            <a:pPr algn="l"/>
            <a:r>
              <a:rPr lang="en-US" altLang="zh-CN" sz="4000" dirty="0" smtClean="0">
                <a:ln w="0"/>
                <a:solidFill>
                  <a:schemeClr val="tx2"/>
                </a:solidFill>
                <a:latin typeface="微软雅黑" panose="020B0503020204020204" pitchFamily="34" charset="-122"/>
                <a:ea typeface="微软雅黑" panose="020B0503020204020204" pitchFamily="34" charset="-122"/>
              </a:rPr>
              <a:t>Image super-resolution with CNN and GAN</a:t>
            </a:r>
            <a:endParaRPr lang="zh-CN" altLang="en-US" sz="4000" dirty="0">
              <a:ln w="0"/>
              <a:solidFill>
                <a:schemeClr val="tx2"/>
              </a:solidFill>
              <a:latin typeface="微软雅黑" panose="020B0503020204020204" pitchFamily="34" charset="-122"/>
              <a:ea typeface="微软雅黑" panose="020B0503020204020204" pitchFamily="34" charset="-122"/>
            </a:endParaRPr>
          </a:p>
        </p:txBody>
      </p:sp>
      <p:sp>
        <p:nvSpPr>
          <p:cNvPr id="46" name="文本框 45"/>
          <p:cNvSpPr txBox="1"/>
          <p:nvPr/>
        </p:nvSpPr>
        <p:spPr>
          <a:xfrm>
            <a:off x="3538005" y="5064863"/>
            <a:ext cx="6218119" cy="400111"/>
          </a:xfrm>
          <a:prstGeom prst="rect">
            <a:avLst/>
          </a:prstGeom>
          <a:noFill/>
        </p:spPr>
        <p:txBody>
          <a:bodyPr wrap="square" lIns="91436" tIns="45718" rIns="91436" bIns="45718" rtlCol="0">
            <a:spAutoFit/>
          </a:bodyPr>
          <a:lstStyle/>
          <a:p>
            <a:r>
              <a:rPr lang="en-US" altLang="zh-CN" sz="2000" dirty="0" smtClean="0">
                <a:solidFill>
                  <a:schemeClr val="bg1"/>
                </a:solidFill>
                <a:latin typeface="Segoe UI Semilight" panose="020B0402040204020203" pitchFamily="34" charset="0"/>
                <a:ea typeface="微软雅黑" panose="020B0503020204020204" pitchFamily="34" charset="-122"/>
                <a:cs typeface="Segoe UI Semilight" panose="020B0402040204020203" pitchFamily="34" charset="0"/>
              </a:rPr>
              <a:t>China University of Petroleum </a:t>
            </a:r>
            <a:endParaRPr lang="zh-CN" altLang="en-US" sz="2000" dirty="0">
              <a:solidFill>
                <a:schemeClr val="bg1"/>
              </a:solidFill>
              <a:latin typeface="Segoe UI Semilight" panose="020B0402040204020203" pitchFamily="34" charset="0"/>
              <a:ea typeface="微软雅黑" panose="020B0503020204020204" pitchFamily="34" charset="-122"/>
              <a:cs typeface="Segoe UI Semilight" panose="020B0402040204020203" pitchFamily="34" charset="0"/>
            </a:endParaRPr>
          </a:p>
        </p:txBody>
      </p:sp>
      <p:sp>
        <p:nvSpPr>
          <p:cNvPr id="57" name="圆角矩形 56"/>
          <p:cNvSpPr/>
          <p:nvPr/>
        </p:nvSpPr>
        <p:spPr>
          <a:xfrm rot="16200000" flipV="1">
            <a:off x="10447003" y="4634619"/>
            <a:ext cx="1282079" cy="1300156"/>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76" name="Freeform 96"/>
          <p:cNvSpPr/>
          <p:nvPr/>
        </p:nvSpPr>
        <p:spPr bwMode="auto">
          <a:xfrm>
            <a:off x="10716633" y="4926395"/>
            <a:ext cx="742823" cy="716604"/>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36" tIns="45718" rIns="91436" bIns="45718" numCol="1" anchor="t" anchorCtr="0" compatLnSpc="1"/>
          <a:lstStyle/>
          <a:p>
            <a:endParaRPr lang="zh-CN" altLang="en-US">
              <a:solidFill>
                <a:srgbClr val="AD1C21"/>
              </a:solidFill>
            </a:endParaRPr>
          </a:p>
        </p:txBody>
      </p:sp>
    </p:spTree>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矩形 52"/>
          <p:cNvSpPr/>
          <p:nvPr/>
        </p:nvSpPr>
        <p:spPr>
          <a:xfrm>
            <a:off x="2438403" y="252859"/>
            <a:ext cx="9753599" cy="484285"/>
          </a:xfrm>
          <a:prstGeom prst="rect">
            <a:avLst/>
          </a:prstGeom>
          <a:gradFill>
            <a:gsLst>
              <a:gs pos="0">
                <a:schemeClr val="accent1">
                  <a:lumMod val="5000"/>
                  <a:lumOff val="95000"/>
                  <a:alpha val="0"/>
                </a:schemeClr>
              </a:gs>
              <a:gs pos="78000">
                <a:schemeClr val="accent5"/>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54" name="圆角矩形 53"/>
          <p:cNvSpPr/>
          <p:nvPr/>
        </p:nvSpPr>
        <p:spPr>
          <a:xfrm rot="10800000" flipV="1">
            <a:off x="-5664" y="249441"/>
            <a:ext cx="484287" cy="491115"/>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2</a:t>
            </a:r>
            <a:endParaRPr lang="zh-CN" altLang="en-US" sz="3600" dirty="0"/>
          </a:p>
        </p:txBody>
      </p:sp>
      <p:sp>
        <p:nvSpPr>
          <p:cNvPr id="55" name="文本框 54"/>
          <p:cNvSpPr txBox="1"/>
          <p:nvPr/>
        </p:nvSpPr>
        <p:spPr>
          <a:xfrm>
            <a:off x="647718" y="267581"/>
            <a:ext cx="1723541" cy="461661"/>
          </a:xfrm>
          <a:prstGeom prst="rect">
            <a:avLst/>
          </a:prstGeom>
          <a:noFill/>
        </p:spPr>
        <p:txBody>
          <a:bodyPr wrap="none" lIns="91436" tIns="45718" rIns="91436" bIns="45718" rtlCol="0">
            <a:spAutoFit/>
          </a:bodyPr>
          <a:lstStyle/>
          <a:p>
            <a:r>
              <a:rPr lang="zh-CN" altLang="en-US" sz="2400" spc="600" dirty="0" smtClean="0">
                <a:solidFill>
                  <a:schemeClr val="tx2"/>
                </a:solidFill>
                <a:latin typeface="微软雅黑" panose="020B0503020204020204" pitchFamily="34" charset="-122"/>
                <a:ea typeface="微软雅黑" panose="020B0503020204020204" pitchFamily="34" charset="-122"/>
              </a:rPr>
              <a:t>研究</a:t>
            </a:r>
            <a:r>
              <a:rPr lang="zh-CN" altLang="en-US" sz="2400" spc="600" dirty="0">
                <a:solidFill>
                  <a:schemeClr val="tx2"/>
                </a:solidFill>
                <a:latin typeface="微软雅黑" panose="020B0503020204020204" pitchFamily="34" charset="-122"/>
                <a:ea typeface="微软雅黑" panose="020B0503020204020204" pitchFamily="34" charset="-122"/>
              </a:rPr>
              <a:t>方法</a:t>
            </a:r>
          </a:p>
        </p:txBody>
      </p:sp>
      <p:sp>
        <p:nvSpPr>
          <p:cNvPr id="56" name="矩形 55"/>
          <p:cNvSpPr/>
          <p:nvPr/>
        </p:nvSpPr>
        <p:spPr>
          <a:xfrm>
            <a:off x="2835393" y="324999"/>
            <a:ext cx="2734650" cy="384717"/>
          </a:xfrm>
          <a:prstGeom prst="rect">
            <a:avLst/>
          </a:prstGeom>
        </p:spPr>
        <p:txBody>
          <a:bodyPr wrap="none" lIns="91436" tIns="45718" rIns="91436" bIns="45718">
            <a:spAutoFit/>
          </a:bodyPr>
          <a:lstStyle/>
          <a:p>
            <a:pPr algn="ctr"/>
            <a:r>
              <a:rPr lang="en-US" altLang="zh-CN" dirty="0">
                <a:solidFill>
                  <a:schemeClr val="bg1"/>
                </a:solidFill>
                <a:latin typeface="微软雅黑" panose="020B0503020204020204" pitchFamily="34" charset="-122"/>
                <a:ea typeface="微软雅黑" panose="020B0503020204020204" pitchFamily="34" charset="-122"/>
              </a:rPr>
              <a:t>RESEARCH </a:t>
            </a:r>
            <a:r>
              <a:rPr lang="en-US" altLang="zh-CN" dirty="0" smtClean="0">
                <a:solidFill>
                  <a:schemeClr val="bg1"/>
                </a:solidFill>
                <a:latin typeface="微软雅黑" panose="020B0503020204020204" pitchFamily="34" charset="-122"/>
                <a:ea typeface="微软雅黑" panose="020B0503020204020204" pitchFamily="34" charset="-122"/>
              </a:rPr>
              <a:t>METHODS</a:t>
            </a:r>
            <a:endParaRPr lang="en-US" altLang="zh-CN" dirty="0">
              <a:solidFill>
                <a:schemeClr val="bg1"/>
              </a:solidFill>
              <a:latin typeface="微软雅黑" panose="020B0503020204020204" pitchFamily="34" charset="-122"/>
              <a:ea typeface="微软雅黑" panose="020B0503020204020204" pitchFamily="34" charset="-122"/>
            </a:endParaRPr>
          </a:p>
        </p:txBody>
      </p:sp>
      <p:grpSp>
        <p:nvGrpSpPr>
          <p:cNvPr id="57" name="组 56"/>
          <p:cNvGrpSpPr/>
          <p:nvPr/>
        </p:nvGrpSpPr>
        <p:grpSpPr>
          <a:xfrm>
            <a:off x="9284090" y="252857"/>
            <a:ext cx="2907908" cy="484288"/>
            <a:chOff x="9284089" y="252856"/>
            <a:chExt cx="2907908" cy="484288"/>
          </a:xfrm>
        </p:grpSpPr>
        <p:grpSp>
          <p:nvGrpSpPr>
            <p:cNvPr id="58" name="组 57"/>
            <p:cNvGrpSpPr/>
            <p:nvPr/>
          </p:nvGrpSpPr>
          <p:grpSpPr>
            <a:xfrm>
              <a:off x="11454105" y="252856"/>
              <a:ext cx="737892" cy="484288"/>
              <a:chOff x="11454105" y="252856"/>
              <a:chExt cx="737892" cy="484288"/>
            </a:xfrm>
          </p:grpSpPr>
          <p:grpSp>
            <p:nvGrpSpPr>
              <p:cNvPr id="60" name="组 59"/>
              <p:cNvGrpSpPr/>
              <p:nvPr/>
            </p:nvGrpSpPr>
            <p:grpSpPr>
              <a:xfrm>
                <a:off x="12039604" y="252856"/>
                <a:ext cx="152393" cy="484287"/>
                <a:chOff x="12039604" y="252856"/>
                <a:chExt cx="152393" cy="484287"/>
              </a:xfrm>
            </p:grpSpPr>
            <p:sp>
              <p:nvSpPr>
                <p:cNvPr id="64" name="圆角矩形 63"/>
                <p:cNvSpPr/>
                <p:nvPr/>
              </p:nvSpPr>
              <p:spPr>
                <a:xfrm rot="16200000" flipV="1">
                  <a:off x="12072988" y="518121"/>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圆角矩形 64"/>
                <p:cNvSpPr/>
                <p:nvPr/>
              </p:nvSpPr>
              <p:spPr>
                <a:xfrm rot="16200000" flipV="1">
                  <a:off x="12072988" y="618134"/>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圆角矩形 65"/>
                <p:cNvSpPr/>
                <p:nvPr/>
              </p:nvSpPr>
              <p:spPr>
                <a:xfrm rot="16200000" flipV="1">
                  <a:off x="12072988" y="321750"/>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圆角矩形 66"/>
                <p:cNvSpPr/>
                <p:nvPr/>
              </p:nvSpPr>
              <p:spPr>
                <a:xfrm rot="16200000" flipV="1">
                  <a:off x="12072988" y="42176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圆角矩形 67"/>
                <p:cNvSpPr/>
                <p:nvPr/>
              </p:nvSpPr>
              <p:spPr>
                <a:xfrm rot="16200000" flipV="1">
                  <a:off x="12072987" y="21947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1" name="组合 99"/>
              <p:cNvGrpSpPr/>
              <p:nvPr/>
            </p:nvGrpSpPr>
            <p:grpSpPr>
              <a:xfrm>
                <a:off x="11454105" y="252857"/>
                <a:ext cx="491115" cy="484287"/>
                <a:chOff x="1528923" y="220268"/>
                <a:chExt cx="1284096" cy="1266241"/>
              </a:xfrm>
            </p:grpSpPr>
            <p:sp>
              <p:nvSpPr>
                <p:cNvPr id="62" name="圆角矩形 61"/>
                <p:cNvSpPr/>
                <p:nvPr/>
              </p:nvSpPr>
              <p:spPr>
                <a:xfrm rot="16200000" flipV="1">
                  <a:off x="1537850" y="211341"/>
                  <a:ext cx="1266241" cy="1284096"/>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Freeform 96"/>
                <p:cNvSpPr/>
                <p:nvPr/>
              </p:nvSpPr>
              <p:spPr bwMode="auto">
                <a:xfrm>
                  <a:off x="1804148" y="499514"/>
                  <a:ext cx="733647" cy="707752"/>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grpSp>
        </p:grpSp>
        <p:sp>
          <p:nvSpPr>
            <p:cNvPr id="59" name="文本框 58"/>
            <p:cNvSpPr txBox="1"/>
            <p:nvPr/>
          </p:nvSpPr>
          <p:spPr>
            <a:xfrm>
              <a:off x="9284089" y="339048"/>
              <a:ext cx="2170011" cy="323163"/>
            </a:xfrm>
            <a:prstGeom prst="rect">
              <a:avLst/>
            </a:prstGeom>
            <a:noFill/>
          </p:spPr>
          <p:txBody>
            <a:bodyPr wrap="square" lIns="91438" tIns="45719" rIns="91438" bIns="45719" rtlCol="0">
              <a:spAutoFit/>
            </a:bodyPr>
            <a:lstStyle/>
            <a:p>
              <a:pPr algn="r"/>
              <a:r>
                <a:rPr lang="zh-CN" altLang="en-US" sz="1500" dirty="0" smtClean="0">
                  <a:solidFill>
                    <a:schemeClr val="tx1">
                      <a:lumMod val="50000"/>
                      <a:lumOff val="50000"/>
                    </a:schemeClr>
                  </a:solidFill>
                  <a:latin typeface="微软雅黑" panose="020B0503020204020204" pitchFamily="34" charset="-122"/>
                  <a:ea typeface="微软雅黑" panose="020B0503020204020204" pitchFamily="34" charset="-122"/>
                </a:rPr>
                <a:t>中国石油大学</a:t>
              </a:r>
              <a:endParaRPr lang="zh-CN" altLang="en-US" sz="1500" dirty="0">
                <a:solidFill>
                  <a:schemeClr val="tx1">
                    <a:lumMod val="50000"/>
                    <a:lumOff val="50000"/>
                  </a:schemeClr>
                </a:solidFill>
                <a:latin typeface="Segoe UI Semilight" panose="020B0402040204020203" pitchFamily="34" charset="0"/>
                <a:ea typeface="微软雅黑" panose="020B0503020204020204" pitchFamily="34" charset="-122"/>
                <a:cs typeface="Segoe UI Semilight" panose="020B0402040204020203" pitchFamily="34" charset="0"/>
              </a:endParaRPr>
            </a:p>
          </p:txBody>
        </p:sp>
      </p:grpSp>
      <p:sp>
        <p:nvSpPr>
          <p:cNvPr id="2" name="文本框 1"/>
          <p:cNvSpPr txBox="1"/>
          <p:nvPr/>
        </p:nvSpPr>
        <p:spPr>
          <a:xfrm>
            <a:off x="647718" y="1262130"/>
            <a:ext cx="1927131" cy="384721"/>
          </a:xfrm>
          <a:prstGeom prst="rect">
            <a:avLst/>
          </a:prstGeom>
          <a:noFill/>
        </p:spPr>
        <p:txBody>
          <a:bodyPr wrap="none" rtlCol="0">
            <a:spAutoFit/>
          </a:bodyPr>
          <a:lstStyle/>
          <a:p>
            <a:r>
              <a:rPr lang="en-US" altLang="zh-CN" dirty="0" smtClean="0">
                <a:latin typeface="Times New Roman" panose="02020603050405020304" pitchFamily="18" charset="0"/>
                <a:cs typeface="Times New Roman" panose="02020603050405020304" pitchFamily="18" charset="0"/>
              </a:rPr>
              <a:t>How to optimize?</a:t>
            </a:r>
            <a:endParaRPr lang="zh-CN" altLang="en-US" dirty="0">
              <a:latin typeface="Times New Roman" panose="02020603050405020304" pitchFamily="18" charset="0"/>
              <a:cs typeface="Times New Roman" panose="02020603050405020304" pitchFamily="18" charset="0"/>
            </a:endParaRP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8984" y="1939344"/>
            <a:ext cx="1871729" cy="1871729"/>
          </a:xfrm>
          <a:prstGeom prst="rect">
            <a:avLst/>
          </a:prstGeom>
        </p:spPr>
      </p:pic>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29329" y="1939343"/>
            <a:ext cx="1871729" cy="1871729"/>
          </a:xfrm>
          <a:prstGeom prst="rect">
            <a:avLst/>
          </a:prstGeom>
        </p:spPr>
      </p:pic>
      <p:sp>
        <p:nvSpPr>
          <p:cNvPr id="5" name="文本框 4"/>
          <p:cNvSpPr txBox="1"/>
          <p:nvPr/>
        </p:nvSpPr>
        <p:spPr>
          <a:xfrm>
            <a:off x="1547284" y="4047670"/>
            <a:ext cx="2065565" cy="384721"/>
          </a:xfrm>
          <a:prstGeom prst="rect">
            <a:avLst/>
          </a:prstGeom>
          <a:noFill/>
        </p:spPr>
        <p:txBody>
          <a:bodyPr wrap="none" rtlCol="0">
            <a:spAutoFit/>
          </a:bodyPr>
          <a:lstStyle/>
          <a:p>
            <a:r>
              <a:rPr lang="en-US" altLang="zh-CN" dirty="0" smtClean="0">
                <a:latin typeface="Times New Roman" panose="02020603050405020304" pitchFamily="18" charset="0"/>
                <a:cs typeface="Times New Roman" panose="02020603050405020304" pitchFamily="18" charset="0"/>
              </a:rPr>
              <a:t>Generated image Y</a:t>
            </a:r>
            <a:endParaRPr lang="zh-CN" altLang="en-US" dirty="0">
              <a:latin typeface="Times New Roman" panose="02020603050405020304" pitchFamily="18" charset="0"/>
              <a:cs typeface="Times New Roman" panose="02020603050405020304" pitchFamily="18" charset="0"/>
            </a:endParaRPr>
          </a:p>
        </p:txBody>
      </p:sp>
      <p:sp>
        <p:nvSpPr>
          <p:cNvPr id="6" name="文本框 5"/>
          <p:cNvSpPr txBox="1"/>
          <p:nvPr/>
        </p:nvSpPr>
        <p:spPr>
          <a:xfrm>
            <a:off x="5269604" y="4064253"/>
            <a:ext cx="2391178" cy="384721"/>
          </a:xfrm>
          <a:prstGeom prst="rect">
            <a:avLst/>
          </a:prstGeom>
          <a:noFill/>
        </p:spPr>
        <p:txBody>
          <a:bodyPr wrap="square" rtlCol="0">
            <a:spAutoFit/>
          </a:bodyPr>
          <a:lstStyle/>
          <a:p>
            <a:r>
              <a:rPr lang="en-US" altLang="zh-CN" dirty="0" smtClean="0">
                <a:latin typeface="Times New Roman" panose="02020603050405020304" pitchFamily="18" charset="0"/>
                <a:cs typeface="Times New Roman" panose="02020603050405020304" pitchFamily="18" charset="0"/>
              </a:rPr>
              <a:t>Ground truth image X</a:t>
            </a:r>
            <a:endParaRPr lang="zh-CN" alt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7" name="文本框 6"/>
              <p:cNvSpPr txBox="1"/>
              <p:nvPr/>
            </p:nvSpPr>
            <p:spPr>
              <a:xfrm>
                <a:off x="2805548" y="4833953"/>
                <a:ext cx="3083857" cy="82227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𝐿</m:t>
                      </m:r>
                      <m:d>
                        <m:dPr>
                          <m:ctrlPr>
                            <a:rPr lang="en-US" altLang="zh-CN" b="0" i="1" smtClean="0">
                              <a:latin typeface="Cambria Math" panose="02040503050406030204" pitchFamily="18" charset="0"/>
                            </a:rPr>
                          </m:ctrlPr>
                        </m:dPr>
                        <m:e>
                          <m:r>
                            <a:rPr lang="zh-CN" altLang="en-US" b="0" i="1" smtClean="0">
                              <a:latin typeface="Cambria Math" panose="02040503050406030204" pitchFamily="18" charset="0"/>
                            </a:rPr>
                            <m:t>𝜃</m:t>
                          </m:r>
                        </m:e>
                      </m:d>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𝑁</m:t>
                          </m:r>
                        </m:den>
                      </m:f>
                      <m:nary>
                        <m:naryPr>
                          <m:chr m:val="∑"/>
                          <m:ctrlPr>
                            <a:rPr lang="en-US"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𝑖</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𝑁</m:t>
                          </m:r>
                        </m:sup>
                        <m:e>
                          <m:sSup>
                            <m:sSupPr>
                              <m:ctrlPr>
                                <a:rPr lang="en-US" altLang="zh-CN" b="0" i="1" smtClean="0">
                                  <a:latin typeface="Cambria Math" panose="02040503050406030204" pitchFamily="18" charset="0"/>
                                </a:rPr>
                              </m:ctrlPr>
                            </m:sSupPr>
                            <m:e>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𝐹</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𝑌</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r>
                                        <a:rPr lang="zh-CN" altLang="en-US" b="0" i="1" smtClean="0">
                                          <a:latin typeface="Cambria Math" panose="02040503050406030204" pitchFamily="18" charset="0"/>
                                        </a:rPr>
                                        <m:t>𝜃</m:t>
                                      </m:r>
                                    </m:e>
                                  </m:d>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𝑋</m:t>
                                      </m:r>
                                    </m:e>
                                    <m:sub>
                                      <m:r>
                                        <a:rPr lang="en-US" altLang="zh-CN" b="0" i="1" smtClean="0">
                                          <a:latin typeface="Cambria Math" panose="02040503050406030204" pitchFamily="18" charset="0"/>
                                        </a:rPr>
                                        <m:t>𝑖</m:t>
                                      </m:r>
                                    </m:sub>
                                  </m:sSub>
                                </m:e>
                              </m:d>
                            </m:e>
                            <m:sup>
                              <m:r>
                                <a:rPr lang="en-US" altLang="zh-CN" b="0" i="1" smtClean="0">
                                  <a:latin typeface="Cambria Math" panose="02040503050406030204" pitchFamily="18" charset="0"/>
                                </a:rPr>
                                <m:t>2</m:t>
                              </m:r>
                            </m:sup>
                          </m:sSup>
                        </m:e>
                      </m:nary>
                    </m:oMath>
                  </m:oMathPara>
                </a14:m>
                <a:endParaRPr lang="zh-CN" altLang="en-US" dirty="0"/>
              </a:p>
            </p:txBody>
          </p:sp>
        </mc:Choice>
        <mc:Fallback xmlns="">
          <p:sp>
            <p:nvSpPr>
              <p:cNvPr id="7" name="文本框 6"/>
              <p:cNvSpPr txBox="1">
                <a:spLocks noRot="1" noChangeAspect="1" noMove="1" noResize="1" noEditPoints="1" noAdjustHandles="1" noChangeArrowheads="1" noChangeShapeType="1" noTextEdit="1"/>
              </p:cNvSpPr>
              <p:nvPr/>
            </p:nvSpPr>
            <p:spPr>
              <a:xfrm>
                <a:off x="2805548" y="4833953"/>
                <a:ext cx="3083857" cy="822276"/>
              </a:xfrm>
              <a:prstGeom prst="rect">
                <a:avLst/>
              </a:prstGeom>
              <a:blipFill rotWithShape="0">
                <a:blip r:embed="rId4"/>
                <a:stretch>
                  <a:fillRect/>
                </a:stretch>
              </a:blipFill>
            </p:spPr>
            <p:txBody>
              <a:bodyPr/>
              <a:lstStyle/>
              <a:p>
                <a:r>
                  <a:rPr lang="zh-CN" altLang="en-US">
                    <a:noFill/>
                  </a:rPr>
                  <a:t> </a:t>
                </a:r>
              </a:p>
            </p:txBody>
          </p:sp>
        </mc:Fallback>
      </mc:AlternateContent>
      <p:sp>
        <p:nvSpPr>
          <p:cNvPr id="9" name="下箭头 8"/>
          <p:cNvSpPr/>
          <p:nvPr/>
        </p:nvSpPr>
        <p:spPr>
          <a:xfrm>
            <a:off x="4121238" y="3675283"/>
            <a:ext cx="777187" cy="1129493"/>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10" name="文本框 9"/>
          <p:cNvSpPr txBox="1"/>
          <p:nvPr/>
        </p:nvSpPr>
        <p:spPr>
          <a:xfrm>
            <a:off x="3707972" y="2875207"/>
            <a:ext cx="1466508" cy="677108"/>
          </a:xfrm>
          <a:prstGeom prst="rect">
            <a:avLst/>
          </a:prstGeom>
          <a:noFill/>
        </p:spPr>
        <p:txBody>
          <a:bodyPr wrap="square" rtlCol="0">
            <a:spAutoFit/>
          </a:bodyPr>
          <a:lstStyle/>
          <a:p>
            <a:pPr algn="ctr"/>
            <a:r>
              <a:rPr lang="en-US" altLang="zh-CN" dirty="0" smtClean="0">
                <a:latin typeface="Times New Roman" panose="02020603050405020304" pitchFamily="18" charset="0"/>
                <a:cs typeface="Times New Roman" panose="02020603050405020304" pitchFamily="18" charset="0"/>
              </a:rPr>
              <a:t>Mean square error</a:t>
            </a:r>
            <a:endParaRPr lang="zh-CN" alt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1" name="矩形 10"/>
              <p:cNvSpPr/>
              <p:nvPr/>
            </p:nvSpPr>
            <p:spPr>
              <a:xfrm>
                <a:off x="1211819" y="5923060"/>
                <a:ext cx="5818837" cy="384721"/>
              </a:xfrm>
              <a:prstGeom prst="rect">
                <a:avLst/>
              </a:prstGeom>
            </p:spPr>
            <p:txBody>
              <a:bodyPr wrap="none">
                <a:spAutoFit/>
              </a:bodyPr>
              <a:lstStyle/>
              <a:p>
                <a:r>
                  <a:rPr lang="en-US" altLang="zh-CN" dirty="0" smtClean="0">
                    <a:latin typeface="Times New Roman" panose="02020603050405020304" pitchFamily="18" charset="0"/>
                    <a:cs typeface="Times New Roman" panose="02020603050405020304" pitchFamily="18" charset="0"/>
                  </a:rPr>
                  <a:t>The estimation of parameter </a:t>
                </a:r>
                <a14:m>
                  <m:oMath xmlns:m="http://schemas.openxmlformats.org/officeDocument/2006/math">
                    <m:r>
                      <a:rPr lang="zh-CN" altLang="en-US" i="1" smtClean="0">
                        <a:latin typeface="Cambria Math" panose="02040503050406030204" pitchFamily="18" charset="0"/>
                      </a:rPr>
                      <m:t>𝜃</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𝑊</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𝑊</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𝑊</m:t>
                        </m:r>
                      </m:e>
                      <m:sub>
                        <m:r>
                          <a:rPr lang="en-US" altLang="zh-CN" b="0" i="1" smtClean="0">
                            <a:latin typeface="Cambria Math" panose="02040503050406030204" pitchFamily="18" charset="0"/>
                          </a:rPr>
                          <m:t>3</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𝐵</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𝐵</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𝐵</m:t>
                        </m:r>
                      </m:e>
                      <m:sub>
                        <m:r>
                          <a:rPr lang="en-US" altLang="zh-CN" b="0" i="1" smtClean="0">
                            <a:latin typeface="Cambria Math" panose="02040503050406030204" pitchFamily="18" charset="0"/>
                          </a:rPr>
                          <m:t>3</m:t>
                        </m:r>
                      </m:sub>
                    </m:sSub>
                    <m:r>
                      <a:rPr lang="en-US" altLang="zh-CN" b="0" i="1" smtClean="0">
                        <a:latin typeface="Cambria Math" panose="02040503050406030204" pitchFamily="18" charset="0"/>
                      </a:rPr>
                      <m:t>)</m:t>
                    </m:r>
                  </m:oMath>
                </a14:m>
                <a:endParaRPr lang="zh-CN" altLang="en-US" dirty="0"/>
              </a:p>
            </p:txBody>
          </p:sp>
        </mc:Choice>
        <mc:Fallback xmlns="">
          <p:sp>
            <p:nvSpPr>
              <p:cNvPr id="11" name="矩形 10"/>
              <p:cNvSpPr>
                <a:spLocks noRot="1" noChangeAspect="1" noMove="1" noResize="1" noEditPoints="1" noAdjustHandles="1" noChangeArrowheads="1" noChangeShapeType="1" noTextEdit="1"/>
              </p:cNvSpPr>
              <p:nvPr/>
            </p:nvSpPr>
            <p:spPr>
              <a:xfrm>
                <a:off x="1211819" y="5923060"/>
                <a:ext cx="5818837" cy="384721"/>
              </a:xfrm>
              <a:prstGeom prst="rect">
                <a:avLst/>
              </a:prstGeom>
              <a:blipFill rotWithShape="0">
                <a:blip r:embed="rId5"/>
                <a:stretch>
                  <a:fillRect l="-1048" t="-7937" b="-26984"/>
                </a:stretch>
              </a:blipFill>
            </p:spPr>
            <p:txBody>
              <a:bodyPr/>
              <a:lstStyle/>
              <a:p>
                <a:r>
                  <a:rPr lang="zh-CN" altLang="en-US">
                    <a:noFill/>
                  </a:rPr>
                  <a:t> </a:t>
                </a:r>
              </a:p>
            </p:txBody>
          </p:sp>
        </mc:Fallback>
      </mc:AlternateContent>
      <p:sp>
        <p:nvSpPr>
          <p:cNvPr id="13" name="文本框 12"/>
          <p:cNvSpPr txBox="1"/>
          <p:nvPr/>
        </p:nvSpPr>
        <p:spPr>
          <a:xfrm>
            <a:off x="8620749" y="3187090"/>
            <a:ext cx="2833352" cy="1261884"/>
          </a:xfrm>
          <a:prstGeom prst="rect">
            <a:avLst/>
          </a:prstGeom>
          <a:noFill/>
        </p:spPr>
        <p:txBody>
          <a:bodyPr wrap="square" rtlCol="0">
            <a:spAutoFit/>
          </a:bodyPr>
          <a:lstStyle/>
          <a:p>
            <a:r>
              <a:rPr lang="en-US" altLang="zh-CN" dirty="0" smtClean="0">
                <a:latin typeface="Times New Roman" panose="02020603050405020304" pitchFamily="18" charset="0"/>
                <a:cs typeface="Times New Roman" panose="02020603050405020304" pitchFamily="18" charset="0"/>
              </a:rPr>
              <a:t>The loss function is minimized by </a:t>
            </a:r>
            <a:r>
              <a:rPr lang="en-US" altLang="zh-CN" b="1" dirty="0" smtClean="0">
                <a:latin typeface="Times New Roman" panose="02020603050405020304" pitchFamily="18" charset="0"/>
                <a:cs typeface="Times New Roman" panose="02020603050405020304" pitchFamily="18" charset="0"/>
              </a:rPr>
              <a:t>stochastic gradient descent</a:t>
            </a:r>
            <a:r>
              <a:rPr lang="en-US" altLang="zh-CN" dirty="0" smtClean="0">
                <a:latin typeface="Times New Roman" panose="02020603050405020304" pitchFamily="18" charset="0"/>
                <a:cs typeface="Times New Roman" panose="02020603050405020304" pitchFamily="18" charset="0"/>
              </a:rPr>
              <a:t> with the standard backpropagation. </a:t>
            </a:r>
            <a:endParaRPr lang="zh-CN" altLang="en-US" dirty="0">
              <a:latin typeface="Times New Roman" panose="02020603050405020304" pitchFamily="18" charset="0"/>
              <a:cs typeface="Times New Roman" panose="02020603050405020304" pitchFamily="18" charset="0"/>
            </a:endParaRPr>
          </a:p>
        </p:txBody>
      </p:sp>
      <p:sp>
        <p:nvSpPr>
          <p:cNvPr id="30" name="文本框 29"/>
          <p:cNvSpPr txBox="1"/>
          <p:nvPr/>
        </p:nvSpPr>
        <p:spPr>
          <a:xfrm>
            <a:off x="6024937" y="324997"/>
            <a:ext cx="1066842" cy="384721"/>
          </a:xfrm>
          <a:prstGeom prst="rect">
            <a:avLst/>
          </a:prstGeom>
          <a:noFill/>
        </p:spPr>
        <p:txBody>
          <a:bodyPr wrap="square" rtlCol="0">
            <a:spAutoFit/>
          </a:bodyPr>
          <a:lstStyle/>
          <a:p>
            <a:r>
              <a:rPr lang="en-US" altLang="zh-CN" dirty="0" smtClean="0">
                <a:latin typeface="Times New Roman" panose="02020603050405020304" pitchFamily="18" charset="0"/>
                <a:cs typeface="Times New Roman" panose="02020603050405020304" pitchFamily="18" charset="0"/>
              </a:rPr>
              <a:t>SRCNN</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72861843"/>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6" grpId="0"/>
      <p:bldP spid="7" grpId="0"/>
      <p:bldP spid="9" grpId="0" animBg="1"/>
      <p:bldP spid="10" grpId="0"/>
      <p:bldP spid="11" grpId="0"/>
      <p:bldP spid="1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矩形 52"/>
          <p:cNvSpPr/>
          <p:nvPr/>
        </p:nvSpPr>
        <p:spPr>
          <a:xfrm>
            <a:off x="2438403" y="252859"/>
            <a:ext cx="9753599" cy="484285"/>
          </a:xfrm>
          <a:prstGeom prst="rect">
            <a:avLst/>
          </a:prstGeom>
          <a:gradFill>
            <a:gsLst>
              <a:gs pos="0">
                <a:schemeClr val="accent1">
                  <a:lumMod val="5000"/>
                  <a:lumOff val="95000"/>
                  <a:alpha val="0"/>
                </a:schemeClr>
              </a:gs>
              <a:gs pos="78000">
                <a:schemeClr val="accent5"/>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54" name="圆角矩形 53"/>
          <p:cNvSpPr/>
          <p:nvPr/>
        </p:nvSpPr>
        <p:spPr>
          <a:xfrm rot="10800000" flipV="1">
            <a:off x="-5664" y="249441"/>
            <a:ext cx="484287" cy="491115"/>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2</a:t>
            </a:r>
            <a:endParaRPr lang="zh-CN" altLang="en-US" sz="3600" dirty="0"/>
          </a:p>
        </p:txBody>
      </p:sp>
      <p:sp>
        <p:nvSpPr>
          <p:cNvPr id="55" name="文本框 54"/>
          <p:cNvSpPr txBox="1"/>
          <p:nvPr/>
        </p:nvSpPr>
        <p:spPr>
          <a:xfrm>
            <a:off x="647718" y="267581"/>
            <a:ext cx="1723541" cy="461661"/>
          </a:xfrm>
          <a:prstGeom prst="rect">
            <a:avLst/>
          </a:prstGeom>
          <a:noFill/>
        </p:spPr>
        <p:txBody>
          <a:bodyPr wrap="none" lIns="91436" tIns="45718" rIns="91436" bIns="45718" rtlCol="0">
            <a:spAutoFit/>
          </a:bodyPr>
          <a:lstStyle/>
          <a:p>
            <a:r>
              <a:rPr lang="zh-CN" altLang="en-US" sz="2400" spc="600" dirty="0" smtClean="0">
                <a:solidFill>
                  <a:schemeClr val="tx2"/>
                </a:solidFill>
                <a:latin typeface="微软雅黑" panose="020B0503020204020204" pitchFamily="34" charset="-122"/>
                <a:ea typeface="微软雅黑" panose="020B0503020204020204" pitchFamily="34" charset="-122"/>
              </a:rPr>
              <a:t>研究</a:t>
            </a:r>
            <a:r>
              <a:rPr lang="zh-CN" altLang="en-US" sz="2400" spc="600" dirty="0">
                <a:solidFill>
                  <a:schemeClr val="tx2"/>
                </a:solidFill>
                <a:latin typeface="微软雅黑" panose="020B0503020204020204" pitchFamily="34" charset="-122"/>
                <a:ea typeface="微软雅黑" panose="020B0503020204020204" pitchFamily="34" charset="-122"/>
              </a:rPr>
              <a:t>方法</a:t>
            </a:r>
          </a:p>
        </p:txBody>
      </p:sp>
      <p:sp>
        <p:nvSpPr>
          <p:cNvPr id="56" name="矩形 55"/>
          <p:cNvSpPr/>
          <p:nvPr/>
        </p:nvSpPr>
        <p:spPr>
          <a:xfrm>
            <a:off x="2835393" y="324999"/>
            <a:ext cx="2734651" cy="384717"/>
          </a:xfrm>
          <a:prstGeom prst="rect">
            <a:avLst/>
          </a:prstGeom>
        </p:spPr>
        <p:txBody>
          <a:bodyPr wrap="none" lIns="91436" tIns="45718" rIns="91436" bIns="45718">
            <a:spAutoFit/>
          </a:bodyPr>
          <a:lstStyle/>
          <a:p>
            <a:pPr algn="ctr"/>
            <a:r>
              <a:rPr lang="en-US" altLang="zh-CN" dirty="0">
                <a:solidFill>
                  <a:schemeClr val="bg1"/>
                </a:solidFill>
                <a:latin typeface="微软雅黑" panose="020B0503020204020204" pitchFamily="34" charset="-122"/>
                <a:ea typeface="微软雅黑" panose="020B0503020204020204" pitchFamily="34" charset="-122"/>
              </a:rPr>
              <a:t>RESEARCH </a:t>
            </a:r>
            <a:r>
              <a:rPr lang="en-US" altLang="zh-CN" dirty="0" smtClean="0">
                <a:solidFill>
                  <a:schemeClr val="bg1"/>
                </a:solidFill>
                <a:latin typeface="微软雅黑" panose="020B0503020204020204" pitchFamily="34" charset="-122"/>
                <a:ea typeface="微软雅黑" panose="020B0503020204020204" pitchFamily="34" charset="-122"/>
              </a:rPr>
              <a:t>METHODS</a:t>
            </a:r>
            <a:endParaRPr lang="en-US" altLang="zh-CN" dirty="0">
              <a:solidFill>
                <a:schemeClr val="bg1"/>
              </a:solidFill>
              <a:latin typeface="微软雅黑" panose="020B0503020204020204" pitchFamily="34" charset="-122"/>
              <a:ea typeface="微软雅黑" panose="020B0503020204020204" pitchFamily="34" charset="-122"/>
            </a:endParaRPr>
          </a:p>
        </p:txBody>
      </p:sp>
      <p:grpSp>
        <p:nvGrpSpPr>
          <p:cNvPr id="57" name="组 56"/>
          <p:cNvGrpSpPr/>
          <p:nvPr/>
        </p:nvGrpSpPr>
        <p:grpSpPr>
          <a:xfrm>
            <a:off x="9321591" y="252857"/>
            <a:ext cx="2870407" cy="484288"/>
            <a:chOff x="9321590" y="252856"/>
            <a:chExt cx="2870407" cy="484288"/>
          </a:xfrm>
        </p:grpSpPr>
        <p:grpSp>
          <p:nvGrpSpPr>
            <p:cNvPr id="58" name="组 57"/>
            <p:cNvGrpSpPr/>
            <p:nvPr/>
          </p:nvGrpSpPr>
          <p:grpSpPr>
            <a:xfrm>
              <a:off x="11454105" y="252856"/>
              <a:ext cx="737892" cy="484288"/>
              <a:chOff x="11454105" y="252856"/>
              <a:chExt cx="737892" cy="484288"/>
            </a:xfrm>
          </p:grpSpPr>
          <p:grpSp>
            <p:nvGrpSpPr>
              <p:cNvPr id="60" name="组 59"/>
              <p:cNvGrpSpPr/>
              <p:nvPr/>
            </p:nvGrpSpPr>
            <p:grpSpPr>
              <a:xfrm>
                <a:off x="12039604" y="252856"/>
                <a:ext cx="152393" cy="484287"/>
                <a:chOff x="12039604" y="252856"/>
                <a:chExt cx="152393" cy="484287"/>
              </a:xfrm>
            </p:grpSpPr>
            <p:sp>
              <p:nvSpPr>
                <p:cNvPr id="64" name="圆角矩形 63"/>
                <p:cNvSpPr/>
                <p:nvPr/>
              </p:nvSpPr>
              <p:spPr>
                <a:xfrm rot="16200000" flipV="1">
                  <a:off x="12072988" y="518121"/>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圆角矩形 64"/>
                <p:cNvSpPr/>
                <p:nvPr/>
              </p:nvSpPr>
              <p:spPr>
                <a:xfrm rot="16200000" flipV="1">
                  <a:off x="12072988" y="618134"/>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圆角矩形 65"/>
                <p:cNvSpPr/>
                <p:nvPr/>
              </p:nvSpPr>
              <p:spPr>
                <a:xfrm rot="16200000" flipV="1">
                  <a:off x="12072988" y="321750"/>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圆角矩形 66"/>
                <p:cNvSpPr/>
                <p:nvPr/>
              </p:nvSpPr>
              <p:spPr>
                <a:xfrm rot="16200000" flipV="1">
                  <a:off x="12072988" y="42176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圆角矩形 67"/>
                <p:cNvSpPr/>
                <p:nvPr/>
              </p:nvSpPr>
              <p:spPr>
                <a:xfrm rot="16200000" flipV="1">
                  <a:off x="12072987" y="21947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1" name="组合 99"/>
              <p:cNvGrpSpPr/>
              <p:nvPr/>
            </p:nvGrpSpPr>
            <p:grpSpPr>
              <a:xfrm>
                <a:off x="11454105" y="252857"/>
                <a:ext cx="491115" cy="484287"/>
                <a:chOff x="1528923" y="220268"/>
                <a:chExt cx="1284096" cy="1266241"/>
              </a:xfrm>
            </p:grpSpPr>
            <p:sp>
              <p:nvSpPr>
                <p:cNvPr id="62" name="圆角矩形 61"/>
                <p:cNvSpPr/>
                <p:nvPr/>
              </p:nvSpPr>
              <p:spPr>
                <a:xfrm rot="16200000" flipV="1">
                  <a:off x="1537850" y="211341"/>
                  <a:ext cx="1266241" cy="1284096"/>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Freeform 96"/>
                <p:cNvSpPr/>
                <p:nvPr/>
              </p:nvSpPr>
              <p:spPr bwMode="auto">
                <a:xfrm>
                  <a:off x="1804148" y="499514"/>
                  <a:ext cx="733647" cy="707752"/>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grpSp>
        </p:grpSp>
        <p:sp>
          <p:nvSpPr>
            <p:cNvPr id="59" name="文本框 58"/>
            <p:cNvSpPr txBox="1"/>
            <p:nvPr/>
          </p:nvSpPr>
          <p:spPr>
            <a:xfrm>
              <a:off x="9321590" y="307182"/>
              <a:ext cx="2170011" cy="323163"/>
            </a:xfrm>
            <a:prstGeom prst="rect">
              <a:avLst/>
            </a:prstGeom>
            <a:noFill/>
          </p:spPr>
          <p:txBody>
            <a:bodyPr wrap="square" lIns="91438" tIns="45719" rIns="91438" bIns="45719" rtlCol="0">
              <a:spAutoFit/>
            </a:bodyPr>
            <a:lstStyle/>
            <a:p>
              <a:pPr algn="r"/>
              <a:r>
                <a:rPr lang="zh-CN" altLang="en-US" sz="1500" dirty="0" smtClean="0">
                  <a:solidFill>
                    <a:schemeClr val="tx1">
                      <a:lumMod val="50000"/>
                      <a:lumOff val="50000"/>
                    </a:schemeClr>
                  </a:solidFill>
                  <a:latin typeface="微软雅黑" panose="020B0503020204020204" pitchFamily="34" charset="-122"/>
                  <a:ea typeface="微软雅黑" panose="020B0503020204020204" pitchFamily="34" charset="-122"/>
                </a:rPr>
                <a:t>中国石油大学</a:t>
              </a:r>
              <a:endParaRPr lang="zh-CN" altLang="en-US" sz="1500" dirty="0">
                <a:solidFill>
                  <a:schemeClr val="tx1">
                    <a:lumMod val="50000"/>
                    <a:lumOff val="50000"/>
                  </a:schemeClr>
                </a:solidFill>
                <a:latin typeface="Segoe UI Semilight" panose="020B0402040204020203" pitchFamily="34" charset="0"/>
                <a:ea typeface="微软雅黑" panose="020B0503020204020204" pitchFamily="34" charset="-122"/>
                <a:cs typeface="Segoe UI Semilight" panose="020B0402040204020203" pitchFamily="34" charset="0"/>
              </a:endParaRPr>
            </a:p>
          </p:txBody>
        </p:sp>
      </p:grpSp>
      <p:sp>
        <p:nvSpPr>
          <p:cNvPr id="2" name="文本框 1"/>
          <p:cNvSpPr txBox="1"/>
          <p:nvPr/>
        </p:nvSpPr>
        <p:spPr>
          <a:xfrm>
            <a:off x="6024937" y="324997"/>
            <a:ext cx="1066842" cy="384721"/>
          </a:xfrm>
          <a:prstGeom prst="rect">
            <a:avLst/>
          </a:prstGeom>
          <a:noFill/>
        </p:spPr>
        <p:txBody>
          <a:bodyPr wrap="square" rtlCol="0">
            <a:spAutoFit/>
          </a:bodyPr>
          <a:lstStyle/>
          <a:p>
            <a:r>
              <a:rPr lang="en-US" altLang="zh-CN" dirty="0" smtClean="0">
                <a:latin typeface="Times New Roman" panose="02020603050405020304" pitchFamily="18" charset="0"/>
                <a:cs typeface="Times New Roman" panose="02020603050405020304" pitchFamily="18" charset="0"/>
              </a:rPr>
              <a:t>SRGAN</a:t>
            </a:r>
            <a:endParaRPr lang="zh-CN" altLang="en-US" dirty="0">
              <a:latin typeface="Times New Roman" panose="02020603050405020304" pitchFamily="18" charset="0"/>
              <a:cs typeface="Times New Roman" panose="02020603050405020304" pitchFamily="18" charset="0"/>
            </a:endParaRPr>
          </a:p>
        </p:txBody>
      </p:sp>
      <p:sp>
        <p:nvSpPr>
          <p:cNvPr id="22" name="右箭头 21"/>
          <p:cNvSpPr/>
          <p:nvPr/>
        </p:nvSpPr>
        <p:spPr>
          <a:xfrm>
            <a:off x="2934448" y="2475596"/>
            <a:ext cx="400050" cy="152400"/>
          </a:xfrm>
          <a:prstGeom prst="rightArrow">
            <a:avLst/>
          </a:prstGeom>
          <a:solidFill>
            <a:schemeClr val="accent4">
              <a:lumMod val="60000"/>
              <a:lumOff val="40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3356815" y="1965381"/>
            <a:ext cx="1508400" cy="1155600"/>
          </a:xfrm>
          <a:prstGeom prst="rect">
            <a:avLst/>
          </a:prstGeom>
          <a:solidFill>
            <a:schemeClr val="accent6">
              <a:lumMod val="60000"/>
              <a:lumOff val="40000"/>
            </a:schemeClr>
          </a:solidFill>
          <a:ln>
            <a:solidFill>
              <a:schemeClr val="accent6">
                <a:lumMod val="60000"/>
                <a:lumOff val="40000"/>
              </a:schemeClr>
            </a:solidFill>
          </a:ln>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CN" dirty="0" smtClean="0">
                <a:latin typeface="Times New Roman" panose="02020603050405020304" pitchFamily="18" charset="0"/>
                <a:cs typeface="Times New Roman" panose="02020603050405020304" pitchFamily="18" charset="0"/>
              </a:rPr>
              <a:t>Generator</a:t>
            </a:r>
          </a:p>
          <a:p>
            <a:pPr algn="ctr"/>
            <a:r>
              <a:rPr lang="en-US" altLang="zh-CN" dirty="0" smtClean="0">
                <a:latin typeface="Times New Roman" panose="02020603050405020304" pitchFamily="18" charset="0"/>
                <a:cs typeface="Times New Roman" panose="02020603050405020304" pitchFamily="18" charset="0"/>
              </a:rPr>
              <a:t>network</a:t>
            </a:r>
            <a:endParaRPr lang="zh-CN" altLang="en-US" dirty="0">
              <a:latin typeface="Times New Roman" panose="02020603050405020304" pitchFamily="18" charset="0"/>
              <a:cs typeface="Times New Roman" panose="02020603050405020304" pitchFamily="18" charset="0"/>
            </a:endParaRPr>
          </a:p>
        </p:txBody>
      </p:sp>
      <p:sp>
        <p:nvSpPr>
          <p:cNvPr id="24" name="右箭头 23"/>
          <p:cNvSpPr/>
          <p:nvPr/>
        </p:nvSpPr>
        <p:spPr>
          <a:xfrm>
            <a:off x="4885570" y="2469363"/>
            <a:ext cx="523875" cy="147637"/>
          </a:xfrm>
          <a:prstGeom prst="rightArrow">
            <a:avLst/>
          </a:prstGeom>
          <a:solidFill>
            <a:schemeClr val="accent4">
              <a:lumMod val="60000"/>
              <a:lumOff val="40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右箭头 26"/>
          <p:cNvSpPr/>
          <p:nvPr/>
        </p:nvSpPr>
        <p:spPr>
          <a:xfrm>
            <a:off x="7324723" y="3312558"/>
            <a:ext cx="400050" cy="152400"/>
          </a:xfrm>
          <a:prstGeom prst="rightArrow">
            <a:avLst/>
          </a:prstGeom>
          <a:solidFill>
            <a:schemeClr val="accent4">
              <a:lumMod val="60000"/>
              <a:lumOff val="40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6555122" y="2490046"/>
            <a:ext cx="769603" cy="106272"/>
          </a:xfrm>
          <a:prstGeom prst="rect">
            <a:avLst/>
          </a:prstGeom>
          <a:solidFill>
            <a:schemeClr val="accent4">
              <a:lumMod val="60000"/>
              <a:lumOff val="40000"/>
            </a:schemeClr>
          </a:solidFill>
          <a:ln>
            <a:solidFill>
              <a:srgbClr val="FFC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29" name="矩形 28"/>
          <p:cNvSpPr/>
          <p:nvPr/>
        </p:nvSpPr>
        <p:spPr>
          <a:xfrm>
            <a:off x="6597253" y="4159446"/>
            <a:ext cx="727472" cy="104295"/>
          </a:xfrm>
          <a:prstGeom prst="rect">
            <a:avLst/>
          </a:prstGeom>
          <a:solidFill>
            <a:schemeClr val="accent4">
              <a:lumMod val="60000"/>
              <a:lumOff val="40000"/>
            </a:schemeClr>
          </a:solidFill>
          <a:ln>
            <a:solidFill>
              <a:srgbClr val="FFC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30" name="矩形 29"/>
          <p:cNvSpPr/>
          <p:nvPr/>
        </p:nvSpPr>
        <p:spPr>
          <a:xfrm rot="5400000">
            <a:off x="6494544" y="3329269"/>
            <a:ext cx="1565109" cy="95249"/>
          </a:xfrm>
          <a:prstGeom prst="rect">
            <a:avLst/>
          </a:prstGeom>
          <a:solidFill>
            <a:schemeClr val="accent4">
              <a:lumMod val="60000"/>
              <a:lumOff val="40000"/>
            </a:schemeClr>
          </a:solidFill>
          <a:ln>
            <a:solidFill>
              <a:srgbClr val="FFC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31" name="矩形 30"/>
          <p:cNvSpPr/>
          <p:nvPr/>
        </p:nvSpPr>
        <p:spPr>
          <a:xfrm>
            <a:off x="7729931" y="2810810"/>
            <a:ext cx="1554159" cy="1155896"/>
          </a:xfrm>
          <a:prstGeom prst="rect">
            <a:avLst/>
          </a:prstGeom>
          <a:solidFill>
            <a:schemeClr val="accent6">
              <a:lumMod val="60000"/>
              <a:lumOff val="40000"/>
            </a:schemeClr>
          </a:solidFill>
          <a:ln>
            <a:solidFill>
              <a:schemeClr val="accent6">
                <a:lumMod val="60000"/>
                <a:lumOff val="40000"/>
              </a:schemeClr>
            </a:solidFill>
          </a:ln>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CN" dirty="0" smtClean="0">
                <a:latin typeface="Times New Roman" panose="02020603050405020304" pitchFamily="18" charset="0"/>
                <a:cs typeface="Times New Roman" panose="02020603050405020304" pitchFamily="18" charset="0"/>
              </a:rPr>
              <a:t>Discriminator</a:t>
            </a:r>
          </a:p>
          <a:p>
            <a:pPr algn="ctr"/>
            <a:r>
              <a:rPr lang="en-US" altLang="zh-CN" dirty="0" smtClean="0">
                <a:latin typeface="Times New Roman" panose="02020603050405020304" pitchFamily="18" charset="0"/>
                <a:cs typeface="Times New Roman" panose="02020603050405020304" pitchFamily="18" charset="0"/>
              </a:rPr>
              <a:t>network</a:t>
            </a:r>
            <a:endParaRPr lang="zh-CN" altLang="en-US" dirty="0">
              <a:latin typeface="Times New Roman" panose="02020603050405020304" pitchFamily="18" charset="0"/>
              <a:cs typeface="Times New Roman" panose="02020603050405020304" pitchFamily="18" charset="0"/>
            </a:endParaRPr>
          </a:p>
        </p:txBody>
      </p:sp>
      <p:sp>
        <p:nvSpPr>
          <p:cNvPr id="32" name="右箭头 31"/>
          <p:cNvSpPr/>
          <p:nvPr/>
        </p:nvSpPr>
        <p:spPr>
          <a:xfrm>
            <a:off x="9238058" y="3291917"/>
            <a:ext cx="523875" cy="147637"/>
          </a:xfrm>
          <a:prstGeom prst="rightArrow">
            <a:avLst/>
          </a:prstGeom>
          <a:solidFill>
            <a:schemeClr val="accent4">
              <a:lumMod val="60000"/>
              <a:lumOff val="40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文本框 32"/>
          <p:cNvSpPr txBox="1"/>
          <p:nvPr/>
        </p:nvSpPr>
        <p:spPr>
          <a:xfrm>
            <a:off x="1860396" y="2967092"/>
            <a:ext cx="1452642" cy="584775"/>
          </a:xfrm>
          <a:prstGeom prst="rect">
            <a:avLst/>
          </a:prstGeom>
          <a:noFill/>
        </p:spPr>
        <p:txBody>
          <a:bodyPr wrap="none" rtlCol="0">
            <a:spAutoFit/>
          </a:bodyPr>
          <a:lstStyle/>
          <a:p>
            <a:pPr algn="ctr"/>
            <a:r>
              <a:rPr lang="en-US" altLang="zh-CN" sz="1600" dirty="0" smtClean="0">
                <a:latin typeface="Times New Roman" panose="02020603050405020304" pitchFamily="18" charset="0"/>
                <a:cs typeface="Times New Roman" panose="02020603050405020304" pitchFamily="18" charset="0"/>
              </a:rPr>
              <a:t>Low-resolution</a:t>
            </a:r>
          </a:p>
          <a:p>
            <a:pPr algn="ctr"/>
            <a:r>
              <a:rPr lang="en-US" altLang="zh-CN" sz="1600" dirty="0" smtClean="0">
                <a:latin typeface="Times New Roman" panose="02020603050405020304" pitchFamily="18" charset="0"/>
                <a:cs typeface="Times New Roman" panose="02020603050405020304" pitchFamily="18" charset="0"/>
              </a:rPr>
              <a:t>image</a:t>
            </a:r>
            <a:endParaRPr lang="zh-CN" altLang="en-US" sz="1600" dirty="0">
              <a:latin typeface="Times New Roman" panose="02020603050405020304" pitchFamily="18" charset="0"/>
              <a:cs typeface="Times New Roman" panose="02020603050405020304" pitchFamily="18" charset="0"/>
            </a:endParaRPr>
          </a:p>
        </p:txBody>
      </p:sp>
      <p:sp>
        <p:nvSpPr>
          <p:cNvPr id="34" name="文本框 33"/>
          <p:cNvSpPr txBox="1"/>
          <p:nvPr/>
        </p:nvSpPr>
        <p:spPr>
          <a:xfrm>
            <a:off x="5312178" y="4696268"/>
            <a:ext cx="1343638" cy="384721"/>
          </a:xfrm>
          <a:prstGeom prst="rect">
            <a:avLst/>
          </a:prstGeom>
          <a:noFill/>
        </p:spPr>
        <p:txBody>
          <a:bodyPr wrap="none" rtlCol="0">
            <a:spAutoFit/>
          </a:bodyPr>
          <a:lstStyle/>
          <a:p>
            <a:r>
              <a:rPr lang="en-US" altLang="zh-CN" dirty="0" smtClean="0">
                <a:latin typeface="Times New Roman" panose="02020603050405020304" pitchFamily="18" charset="0"/>
                <a:cs typeface="Times New Roman" panose="02020603050405020304" pitchFamily="18" charset="0"/>
              </a:rPr>
              <a:t>Real image </a:t>
            </a:r>
            <a:endParaRPr lang="zh-CN" altLang="en-US" dirty="0">
              <a:latin typeface="Times New Roman" panose="02020603050405020304" pitchFamily="18" charset="0"/>
              <a:cs typeface="Times New Roman" panose="02020603050405020304" pitchFamily="18" charset="0"/>
            </a:endParaRPr>
          </a:p>
        </p:txBody>
      </p:sp>
      <p:sp>
        <p:nvSpPr>
          <p:cNvPr id="35" name="文本框 34"/>
          <p:cNvSpPr txBox="1"/>
          <p:nvPr/>
        </p:nvSpPr>
        <p:spPr>
          <a:xfrm>
            <a:off x="5147507" y="1481770"/>
            <a:ext cx="1898277" cy="384721"/>
          </a:xfrm>
          <a:prstGeom prst="rect">
            <a:avLst/>
          </a:prstGeom>
          <a:noFill/>
        </p:spPr>
        <p:txBody>
          <a:bodyPr wrap="none" rtlCol="0">
            <a:spAutoFit/>
          </a:bodyPr>
          <a:lstStyle/>
          <a:p>
            <a:r>
              <a:rPr lang="en-US" altLang="zh-CN" dirty="0" smtClean="0">
                <a:latin typeface="Times New Roman" panose="02020603050405020304" pitchFamily="18" charset="0"/>
                <a:cs typeface="Times New Roman" panose="02020603050405020304" pitchFamily="18" charset="0"/>
              </a:rPr>
              <a:t>Generated image </a:t>
            </a:r>
            <a:endParaRPr lang="zh-CN" altLang="en-US" dirty="0">
              <a:latin typeface="Times New Roman" panose="02020603050405020304" pitchFamily="18" charset="0"/>
              <a:cs typeface="Times New Roman" panose="02020603050405020304" pitchFamily="18" charset="0"/>
            </a:endParaRPr>
          </a:p>
        </p:txBody>
      </p:sp>
      <p:sp>
        <p:nvSpPr>
          <p:cNvPr id="36" name="圆角矩形 35"/>
          <p:cNvSpPr/>
          <p:nvPr/>
        </p:nvSpPr>
        <p:spPr>
          <a:xfrm>
            <a:off x="9761932" y="2431166"/>
            <a:ext cx="850259" cy="1891454"/>
          </a:xfrm>
          <a:prstGeom prst="roundRect">
            <a:avLst/>
          </a:prstGeom>
          <a:solidFill>
            <a:schemeClr val="accent6">
              <a:lumMod val="40000"/>
              <a:lumOff val="60000"/>
            </a:schemeClr>
          </a:solidFill>
          <a:ln>
            <a:solidFill>
              <a:srgbClr val="00B050"/>
            </a:solidFill>
          </a:ln>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CN" dirty="0" smtClean="0">
                <a:latin typeface="Times New Roman" panose="02020603050405020304" pitchFamily="18" charset="0"/>
                <a:cs typeface="Times New Roman" panose="02020603050405020304" pitchFamily="18" charset="0"/>
              </a:rPr>
              <a:t>Real ?</a:t>
            </a:r>
          </a:p>
          <a:p>
            <a:pPr algn="ctr"/>
            <a:r>
              <a:rPr lang="en-US" altLang="zh-CN" dirty="0" smtClean="0">
                <a:latin typeface="Times New Roman" panose="02020603050405020304" pitchFamily="18" charset="0"/>
                <a:cs typeface="Times New Roman" panose="02020603050405020304" pitchFamily="18" charset="0"/>
              </a:rPr>
              <a:t>Or</a:t>
            </a:r>
          </a:p>
          <a:p>
            <a:pPr algn="ctr"/>
            <a:r>
              <a:rPr lang="en-US" altLang="zh-CN" dirty="0" smtClean="0">
                <a:latin typeface="Times New Roman" panose="02020603050405020304" pitchFamily="18" charset="0"/>
                <a:cs typeface="Times New Roman" panose="02020603050405020304" pitchFamily="18" charset="0"/>
              </a:rPr>
              <a:t>Fake ?</a:t>
            </a:r>
            <a:endParaRPr lang="zh-CN" altLang="en-US" dirty="0">
              <a:latin typeface="Times New Roman" panose="02020603050405020304" pitchFamily="18" charset="0"/>
              <a:cs typeface="Times New Roman" panose="02020603050405020304" pitchFamily="18" charset="0"/>
            </a:endParaRPr>
          </a:p>
        </p:txBody>
      </p:sp>
      <p:pic>
        <p:nvPicPr>
          <p:cNvPr id="37" name="图片 3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42651" y="2215469"/>
            <a:ext cx="655423" cy="655423"/>
          </a:xfrm>
          <a:prstGeom prst="rect">
            <a:avLst/>
          </a:prstGeom>
        </p:spPr>
      </p:pic>
      <p:pic>
        <p:nvPicPr>
          <p:cNvPr id="38" name="图片 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12875" y="1978735"/>
            <a:ext cx="1142245" cy="1142245"/>
          </a:xfrm>
          <a:prstGeom prst="rect">
            <a:avLst/>
          </a:prstGeom>
        </p:spPr>
      </p:pic>
      <p:pic>
        <p:nvPicPr>
          <p:cNvPr id="39" name="图片 3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23937" y="3439213"/>
            <a:ext cx="1131183" cy="1131183"/>
          </a:xfrm>
          <a:prstGeom prst="rect">
            <a:avLst/>
          </a:prstGeom>
        </p:spPr>
      </p:pic>
      <p:sp>
        <p:nvSpPr>
          <p:cNvPr id="3" name="文本框 2"/>
          <p:cNvSpPr txBox="1"/>
          <p:nvPr/>
        </p:nvSpPr>
        <p:spPr>
          <a:xfrm>
            <a:off x="1846688" y="5446306"/>
            <a:ext cx="9617633" cy="677108"/>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Photo-Realistic Single Image Super-Resolution Using a Generative Adversarial, Christian </a:t>
            </a:r>
            <a:r>
              <a:rPr lang="en-US" altLang="zh-CN" dirty="0" err="1">
                <a:latin typeface="Times New Roman" panose="02020603050405020304" pitchFamily="18" charset="0"/>
                <a:cs typeface="Times New Roman" panose="02020603050405020304" pitchFamily="18" charset="0"/>
              </a:rPr>
              <a:t>Ledig</a:t>
            </a:r>
            <a:r>
              <a:rPr lang="en-US" altLang="zh-CN" dirty="0" smtClean="0">
                <a:latin typeface="Times New Roman" panose="02020603050405020304" pitchFamily="18" charset="0"/>
                <a:cs typeface="Times New Roman" panose="02020603050405020304" pitchFamily="18" charset="0"/>
              </a:rPr>
              <a:t>,</a:t>
            </a:r>
          </a:p>
          <a:p>
            <a:r>
              <a:rPr lang="en-US" altLang="zh-CN" dirty="0" smtClean="0">
                <a:latin typeface="Times New Roman" panose="02020603050405020304" pitchFamily="18" charset="0"/>
                <a:cs typeface="Times New Roman" panose="02020603050405020304" pitchFamily="18" charset="0"/>
              </a:rPr>
              <a:t>Lucas </a:t>
            </a:r>
            <a:r>
              <a:rPr lang="en-US" altLang="zh-CN" dirty="0" err="1">
                <a:latin typeface="Times New Roman" panose="02020603050405020304" pitchFamily="18" charset="0"/>
                <a:cs typeface="Times New Roman" panose="02020603050405020304" pitchFamily="18" charset="0"/>
              </a:rPr>
              <a:t>Theis</a:t>
            </a:r>
            <a:r>
              <a:rPr lang="en-US" altLang="zh-CN" dirty="0">
                <a:latin typeface="Times New Roman" panose="02020603050405020304" pitchFamily="18" charset="0"/>
                <a:cs typeface="Times New Roman" panose="02020603050405020304" pitchFamily="18" charset="0"/>
              </a:rPr>
              <a:t>, </a:t>
            </a:r>
            <a:r>
              <a:rPr lang="en-US" altLang="zh-CN" dirty="0" err="1">
                <a:latin typeface="Times New Roman" panose="02020603050405020304" pitchFamily="18" charset="0"/>
                <a:cs typeface="Times New Roman" panose="02020603050405020304" pitchFamily="18" charset="0"/>
              </a:rPr>
              <a:t>Ferenc</a:t>
            </a:r>
            <a:r>
              <a:rPr lang="en-US" altLang="zh-CN" dirty="0">
                <a:latin typeface="Times New Roman" panose="02020603050405020304" pitchFamily="18" charset="0"/>
                <a:cs typeface="Times New Roman" panose="02020603050405020304" pitchFamily="18" charset="0"/>
              </a:rPr>
              <a:t> </a:t>
            </a:r>
            <a:r>
              <a:rPr lang="en-US" altLang="zh-CN" dirty="0" err="1">
                <a:latin typeface="Times New Roman" panose="02020603050405020304" pitchFamily="18" charset="0"/>
                <a:cs typeface="Times New Roman" panose="02020603050405020304" pitchFamily="18" charset="0"/>
              </a:rPr>
              <a:t>Huszar</a:t>
            </a:r>
            <a:r>
              <a:rPr lang="en-US" altLang="zh-CN" dirty="0">
                <a:latin typeface="Times New Roman" panose="02020603050405020304" pitchFamily="18" charset="0"/>
                <a:cs typeface="Times New Roman" panose="02020603050405020304" pitchFamily="18" charset="0"/>
              </a:rPr>
              <a:t>, Jose Caballero</a:t>
            </a:r>
            <a:r>
              <a:rPr lang="en-US" altLang="zh-CN" dirty="0" smtClean="0">
                <a:latin typeface="Times New Roman" panose="02020603050405020304" pitchFamily="18" charset="0"/>
                <a:cs typeface="Times New Roman" panose="02020603050405020304" pitchFamily="18" charset="0"/>
              </a:rPr>
              <a:t>, CVPR, in 2017</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1312164"/>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矩形 52"/>
          <p:cNvSpPr/>
          <p:nvPr/>
        </p:nvSpPr>
        <p:spPr>
          <a:xfrm>
            <a:off x="2438403" y="252859"/>
            <a:ext cx="9753599" cy="484285"/>
          </a:xfrm>
          <a:prstGeom prst="rect">
            <a:avLst/>
          </a:prstGeom>
          <a:gradFill>
            <a:gsLst>
              <a:gs pos="0">
                <a:schemeClr val="accent1">
                  <a:lumMod val="5000"/>
                  <a:lumOff val="95000"/>
                  <a:alpha val="0"/>
                </a:schemeClr>
              </a:gs>
              <a:gs pos="78000">
                <a:schemeClr val="accent5"/>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54" name="圆角矩形 53"/>
          <p:cNvSpPr/>
          <p:nvPr/>
        </p:nvSpPr>
        <p:spPr>
          <a:xfrm rot="10800000" flipV="1">
            <a:off x="-5664" y="249441"/>
            <a:ext cx="484287" cy="491115"/>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2</a:t>
            </a:r>
            <a:endParaRPr lang="zh-CN" altLang="en-US" sz="3600" dirty="0"/>
          </a:p>
        </p:txBody>
      </p:sp>
      <p:sp>
        <p:nvSpPr>
          <p:cNvPr id="55" name="文本框 54"/>
          <p:cNvSpPr txBox="1"/>
          <p:nvPr/>
        </p:nvSpPr>
        <p:spPr>
          <a:xfrm>
            <a:off x="647718" y="267581"/>
            <a:ext cx="1723541" cy="461661"/>
          </a:xfrm>
          <a:prstGeom prst="rect">
            <a:avLst/>
          </a:prstGeom>
          <a:noFill/>
        </p:spPr>
        <p:txBody>
          <a:bodyPr wrap="none" lIns="91436" tIns="45718" rIns="91436" bIns="45718" rtlCol="0">
            <a:spAutoFit/>
          </a:bodyPr>
          <a:lstStyle/>
          <a:p>
            <a:r>
              <a:rPr lang="zh-CN" altLang="en-US" sz="2400" spc="600" dirty="0" smtClean="0">
                <a:solidFill>
                  <a:schemeClr val="tx2"/>
                </a:solidFill>
                <a:latin typeface="微软雅黑" panose="020B0503020204020204" pitchFamily="34" charset="-122"/>
                <a:ea typeface="微软雅黑" panose="020B0503020204020204" pitchFamily="34" charset="-122"/>
              </a:rPr>
              <a:t>研究</a:t>
            </a:r>
            <a:r>
              <a:rPr lang="zh-CN" altLang="en-US" sz="2400" spc="600" dirty="0">
                <a:solidFill>
                  <a:schemeClr val="tx2"/>
                </a:solidFill>
                <a:latin typeface="微软雅黑" panose="020B0503020204020204" pitchFamily="34" charset="-122"/>
                <a:ea typeface="微软雅黑" panose="020B0503020204020204" pitchFamily="34" charset="-122"/>
              </a:rPr>
              <a:t>方法</a:t>
            </a:r>
          </a:p>
        </p:txBody>
      </p:sp>
      <p:sp>
        <p:nvSpPr>
          <p:cNvPr id="56" name="矩形 55"/>
          <p:cNvSpPr/>
          <p:nvPr/>
        </p:nvSpPr>
        <p:spPr>
          <a:xfrm>
            <a:off x="2835393" y="324999"/>
            <a:ext cx="2734651" cy="384717"/>
          </a:xfrm>
          <a:prstGeom prst="rect">
            <a:avLst/>
          </a:prstGeom>
        </p:spPr>
        <p:txBody>
          <a:bodyPr wrap="none" lIns="91436" tIns="45718" rIns="91436" bIns="45718">
            <a:spAutoFit/>
          </a:bodyPr>
          <a:lstStyle/>
          <a:p>
            <a:pPr algn="ctr"/>
            <a:r>
              <a:rPr lang="en-US" altLang="zh-CN" dirty="0">
                <a:solidFill>
                  <a:schemeClr val="bg1"/>
                </a:solidFill>
                <a:latin typeface="微软雅黑" panose="020B0503020204020204" pitchFamily="34" charset="-122"/>
                <a:ea typeface="微软雅黑" panose="020B0503020204020204" pitchFamily="34" charset="-122"/>
              </a:rPr>
              <a:t>RESEARCH </a:t>
            </a:r>
            <a:r>
              <a:rPr lang="en-US" altLang="zh-CN" dirty="0" smtClean="0">
                <a:solidFill>
                  <a:schemeClr val="bg1"/>
                </a:solidFill>
                <a:latin typeface="微软雅黑" panose="020B0503020204020204" pitchFamily="34" charset="-122"/>
                <a:ea typeface="微软雅黑" panose="020B0503020204020204" pitchFamily="34" charset="-122"/>
              </a:rPr>
              <a:t>METHODS</a:t>
            </a:r>
            <a:endParaRPr lang="en-US" altLang="zh-CN" dirty="0">
              <a:solidFill>
                <a:schemeClr val="bg1"/>
              </a:solidFill>
              <a:latin typeface="微软雅黑" panose="020B0503020204020204" pitchFamily="34" charset="-122"/>
              <a:ea typeface="微软雅黑" panose="020B0503020204020204" pitchFamily="34" charset="-122"/>
            </a:endParaRPr>
          </a:p>
        </p:txBody>
      </p:sp>
      <p:grpSp>
        <p:nvGrpSpPr>
          <p:cNvPr id="57" name="组 56"/>
          <p:cNvGrpSpPr/>
          <p:nvPr/>
        </p:nvGrpSpPr>
        <p:grpSpPr>
          <a:xfrm>
            <a:off x="9284091" y="252857"/>
            <a:ext cx="2907907" cy="484288"/>
            <a:chOff x="9284090" y="252856"/>
            <a:chExt cx="2907907" cy="484288"/>
          </a:xfrm>
        </p:grpSpPr>
        <p:grpSp>
          <p:nvGrpSpPr>
            <p:cNvPr id="58" name="组 57"/>
            <p:cNvGrpSpPr/>
            <p:nvPr/>
          </p:nvGrpSpPr>
          <p:grpSpPr>
            <a:xfrm>
              <a:off x="11454105" y="252856"/>
              <a:ext cx="737892" cy="484288"/>
              <a:chOff x="11454105" y="252856"/>
              <a:chExt cx="737892" cy="484288"/>
            </a:xfrm>
          </p:grpSpPr>
          <p:grpSp>
            <p:nvGrpSpPr>
              <p:cNvPr id="60" name="组 59"/>
              <p:cNvGrpSpPr/>
              <p:nvPr/>
            </p:nvGrpSpPr>
            <p:grpSpPr>
              <a:xfrm>
                <a:off x="12039604" y="252856"/>
                <a:ext cx="152393" cy="484287"/>
                <a:chOff x="12039604" y="252856"/>
                <a:chExt cx="152393" cy="484287"/>
              </a:xfrm>
            </p:grpSpPr>
            <p:sp>
              <p:nvSpPr>
                <p:cNvPr id="64" name="圆角矩形 63"/>
                <p:cNvSpPr/>
                <p:nvPr/>
              </p:nvSpPr>
              <p:spPr>
                <a:xfrm rot="16200000" flipV="1">
                  <a:off x="12072988" y="518121"/>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圆角矩形 64"/>
                <p:cNvSpPr/>
                <p:nvPr/>
              </p:nvSpPr>
              <p:spPr>
                <a:xfrm rot="16200000" flipV="1">
                  <a:off x="12072988" y="618134"/>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圆角矩形 65"/>
                <p:cNvSpPr/>
                <p:nvPr/>
              </p:nvSpPr>
              <p:spPr>
                <a:xfrm rot="16200000" flipV="1">
                  <a:off x="12072988" y="321750"/>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圆角矩形 66"/>
                <p:cNvSpPr/>
                <p:nvPr/>
              </p:nvSpPr>
              <p:spPr>
                <a:xfrm rot="16200000" flipV="1">
                  <a:off x="12072988" y="42176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圆角矩形 67"/>
                <p:cNvSpPr/>
                <p:nvPr/>
              </p:nvSpPr>
              <p:spPr>
                <a:xfrm rot="16200000" flipV="1">
                  <a:off x="12072987" y="21947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1" name="组合 99"/>
              <p:cNvGrpSpPr/>
              <p:nvPr/>
            </p:nvGrpSpPr>
            <p:grpSpPr>
              <a:xfrm>
                <a:off x="11454105" y="252857"/>
                <a:ext cx="491115" cy="484287"/>
                <a:chOff x="1528923" y="220268"/>
                <a:chExt cx="1284096" cy="1266241"/>
              </a:xfrm>
            </p:grpSpPr>
            <p:sp>
              <p:nvSpPr>
                <p:cNvPr id="62" name="圆角矩形 61"/>
                <p:cNvSpPr/>
                <p:nvPr/>
              </p:nvSpPr>
              <p:spPr>
                <a:xfrm rot="16200000" flipV="1">
                  <a:off x="1537850" y="211341"/>
                  <a:ext cx="1266241" cy="1284096"/>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Freeform 96"/>
                <p:cNvSpPr/>
                <p:nvPr/>
              </p:nvSpPr>
              <p:spPr bwMode="auto">
                <a:xfrm>
                  <a:off x="1804148" y="499514"/>
                  <a:ext cx="733647" cy="707752"/>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grpSp>
        </p:grpSp>
        <p:sp>
          <p:nvSpPr>
            <p:cNvPr id="59" name="文本框 58"/>
            <p:cNvSpPr txBox="1"/>
            <p:nvPr/>
          </p:nvSpPr>
          <p:spPr>
            <a:xfrm>
              <a:off x="9284090" y="355774"/>
              <a:ext cx="2170011" cy="323163"/>
            </a:xfrm>
            <a:prstGeom prst="rect">
              <a:avLst/>
            </a:prstGeom>
            <a:noFill/>
          </p:spPr>
          <p:txBody>
            <a:bodyPr wrap="square" lIns="91438" tIns="45719" rIns="91438" bIns="45719" rtlCol="0">
              <a:spAutoFit/>
            </a:bodyPr>
            <a:lstStyle/>
            <a:p>
              <a:pPr algn="r"/>
              <a:r>
                <a:rPr lang="zh-CN" altLang="en-US" sz="1500" dirty="0" smtClean="0">
                  <a:solidFill>
                    <a:schemeClr val="tx1">
                      <a:lumMod val="50000"/>
                      <a:lumOff val="50000"/>
                    </a:schemeClr>
                  </a:solidFill>
                  <a:latin typeface="微软雅黑" panose="020B0503020204020204" pitchFamily="34" charset="-122"/>
                  <a:ea typeface="微软雅黑" panose="020B0503020204020204" pitchFamily="34" charset="-122"/>
                </a:rPr>
                <a:t>中国石油大学</a:t>
              </a:r>
              <a:endParaRPr lang="zh-CN" altLang="en-US" sz="1500" dirty="0">
                <a:solidFill>
                  <a:schemeClr val="tx1">
                    <a:lumMod val="50000"/>
                    <a:lumOff val="50000"/>
                  </a:schemeClr>
                </a:solidFill>
                <a:latin typeface="Segoe UI Semilight" panose="020B0402040204020203" pitchFamily="34" charset="0"/>
                <a:ea typeface="微软雅黑" panose="020B0503020204020204" pitchFamily="34" charset="-122"/>
                <a:cs typeface="Segoe UI Semilight" panose="020B0402040204020203" pitchFamily="34" charset="0"/>
              </a:endParaRPr>
            </a:p>
          </p:txBody>
        </p:sp>
      </p:grpSp>
      <p:sp>
        <p:nvSpPr>
          <p:cNvPr id="2" name="文本框 1"/>
          <p:cNvSpPr txBox="1"/>
          <p:nvPr/>
        </p:nvSpPr>
        <p:spPr>
          <a:xfrm>
            <a:off x="6024937" y="324997"/>
            <a:ext cx="1066842" cy="384721"/>
          </a:xfrm>
          <a:prstGeom prst="rect">
            <a:avLst/>
          </a:prstGeom>
          <a:noFill/>
        </p:spPr>
        <p:txBody>
          <a:bodyPr wrap="square" rtlCol="0">
            <a:spAutoFit/>
          </a:bodyPr>
          <a:lstStyle/>
          <a:p>
            <a:r>
              <a:rPr lang="en-US" altLang="zh-CN" dirty="0" smtClean="0">
                <a:latin typeface="Times New Roman" panose="02020603050405020304" pitchFamily="18" charset="0"/>
                <a:cs typeface="Times New Roman" panose="02020603050405020304" pitchFamily="18" charset="0"/>
              </a:rPr>
              <a:t>SRGAN</a:t>
            </a:r>
            <a:endParaRPr lang="zh-CN" altLang="en-US" dirty="0">
              <a:latin typeface="Times New Roman" panose="02020603050405020304" pitchFamily="18" charset="0"/>
              <a:cs typeface="Times New Roman" panose="02020603050405020304" pitchFamily="18" charset="0"/>
            </a:endParaRPr>
          </a:p>
        </p:txBody>
      </p:sp>
      <p:pic>
        <p:nvPicPr>
          <p:cNvPr id="14" name="图片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5624" y="1336700"/>
            <a:ext cx="8778626" cy="2623818"/>
          </a:xfrm>
          <a:prstGeom prst="rect">
            <a:avLst/>
          </a:prstGeom>
        </p:spPr>
      </p:pic>
      <p:sp>
        <p:nvSpPr>
          <p:cNvPr id="16" name="右大括号 15"/>
          <p:cNvSpPr/>
          <p:nvPr/>
        </p:nvSpPr>
        <p:spPr>
          <a:xfrm rot="5400000">
            <a:off x="7910530" y="3476711"/>
            <a:ext cx="446412" cy="1429555"/>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17" name="左大括号 16"/>
          <p:cNvSpPr/>
          <p:nvPr/>
        </p:nvSpPr>
        <p:spPr>
          <a:xfrm rot="16200000">
            <a:off x="5076706" y="2161260"/>
            <a:ext cx="406814" cy="4005331"/>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18" name="文本框 17"/>
          <p:cNvSpPr txBox="1"/>
          <p:nvPr/>
        </p:nvSpPr>
        <p:spPr>
          <a:xfrm>
            <a:off x="4357095" y="4467043"/>
            <a:ext cx="1946367" cy="384721"/>
          </a:xfrm>
          <a:prstGeom prst="rect">
            <a:avLst/>
          </a:prstGeom>
          <a:noFill/>
        </p:spPr>
        <p:txBody>
          <a:bodyPr wrap="none" rtlCol="0">
            <a:spAutoFit/>
          </a:bodyPr>
          <a:lstStyle/>
          <a:p>
            <a:r>
              <a:rPr lang="en-US" altLang="zh-CN" dirty="0" smtClean="0">
                <a:latin typeface="Times New Roman" panose="02020603050405020304" pitchFamily="18" charset="0"/>
                <a:cs typeface="Times New Roman" panose="02020603050405020304" pitchFamily="18" charset="0"/>
              </a:rPr>
              <a:t>Feature extraction</a:t>
            </a:r>
            <a:endParaRPr lang="zh-CN" altLang="en-US" dirty="0">
              <a:latin typeface="Times New Roman" panose="02020603050405020304" pitchFamily="18" charset="0"/>
              <a:cs typeface="Times New Roman" panose="02020603050405020304" pitchFamily="18" charset="0"/>
            </a:endParaRPr>
          </a:p>
        </p:txBody>
      </p:sp>
      <p:sp>
        <p:nvSpPr>
          <p:cNvPr id="19" name="文本框 18"/>
          <p:cNvSpPr txBox="1"/>
          <p:nvPr/>
        </p:nvSpPr>
        <p:spPr>
          <a:xfrm>
            <a:off x="7796047" y="4451805"/>
            <a:ext cx="1032166" cy="384721"/>
          </a:xfrm>
          <a:prstGeom prst="rect">
            <a:avLst/>
          </a:prstGeom>
          <a:noFill/>
        </p:spPr>
        <p:txBody>
          <a:bodyPr wrap="square" rtlCol="0">
            <a:spAutoFit/>
          </a:bodyPr>
          <a:lstStyle/>
          <a:p>
            <a:r>
              <a:rPr lang="en-US" altLang="zh-CN" dirty="0" smtClean="0">
                <a:latin typeface="Times New Roman" panose="02020603050405020304" pitchFamily="18" charset="0"/>
                <a:cs typeface="Times New Roman" panose="02020603050405020304" pitchFamily="18" charset="0"/>
              </a:rPr>
              <a:t>upscale</a:t>
            </a:r>
            <a:endParaRPr lang="zh-CN" altLang="en-US" dirty="0">
              <a:latin typeface="Times New Roman" panose="02020603050405020304" pitchFamily="18" charset="0"/>
              <a:cs typeface="Times New Roman" panose="02020603050405020304" pitchFamily="18" charset="0"/>
            </a:endParaRPr>
          </a:p>
        </p:txBody>
      </p:sp>
      <p:sp>
        <p:nvSpPr>
          <p:cNvPr id="3" name="文本框 2"/>
          <p:cNvSpPr txBox="1"/>
          <p:nvPr/>
        </p:nvSpPr>
        <p:spPr>
          <a:xfrm>
            <a:off x="2240924" y="5370490"/>
            <a:ext cx="6487673" cy="384721"/>
          </a:xfrm>
          <a:prstGeom prst="rect">
            <a:avLst/>
          </a:prstGeom>
          <a:noFill/>
        </p:spPr>
        <p:txBody>
          <a:bodyPr wrap="none" rtlCol="0">
            <a:spAutoFit/>
          </a:bodyPr>
          <a:lstStyle/>
          <a:p>
            <a:r>
              <a:rPr lang="en-US" altLang="zh-CN" dirty="0" err="1" smtClean="0">
                <a:latin typeface="Times New Roman" panose="02020603050405020304" pitchFamily="18" charset="0"/>
                <a:cs typeface="Times New Roman" panose="02020603050405020304" pitchFamily="18" charset="0"/>
              </a:rPr>
              <a:t>SRResNet</a:t>
            </a:r>
            <a:r>
              <a:rPr lang="en-US" altLang="zh-CN" dirty="0" smtClean="0">
                <a:latin typeface="Times New Roman" panose="02020603050405020304" pitchFamily="18" charset="0"/>
                <a:cs typeface="Times New Roman" panose="02020603050405020304" pitchFamily="18" charset="0"/>
              </a:rPr>
              <a:t>: only use the generator network to conduct image SR</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0744540"/>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矩形 52"/>
          <p:cNvSpPr/>
          <p:nvPr/>
        </p:nvSpPr>
        <p:spPr>
          <a:xfrm>
            <a:off x="2438403" y="252859"/>
            <a:ext cx="9753599" cy="484285"/>
          </a:xfrm>
          <a:prstGeom prst="rect">
            <a:avLst/>
          </a:prstGeom>
          <a:gradFill>
            <a:gsLst>
              <a:gs pos="0">
                <a:schemeClr val="accent1">
                  <a:lumMod val="5000"/>
                  <a:lumOff val="95000"/>
                  <a:alpha val="0"/>
                </a:schemeClr>
              </a:gs>
              <a:gs pos="78000">
                <a:schemeClr val="accent5"/>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solidFill>
                <a:prstClr val="white"/>
              </a:solidFill>
            </a:endParaRPr>
          </a:p>
        </p:txBody>
      </p:sp>
      <p:sp>
        <p:nvSpPr>
          <p:cNvPr id="54" name="圆角矩形 53"/>
          <p:cNvSpPr/>
          <p:nvPr/>
        </p:nvSpPr>
        <p:spPr>
          <a:xfrm rot="10800000" flipV="1">
            <a:off x="-5664" y="249441"/>
            <a:ext cx="484287" cy="491115"/>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solidFill>
                  <a:prstClr val="white"/>
                </a:solidFill>
              </a:rPr>
              <a:t>2</a:t>
            </a:r>
            <a:endParaRPr lang="zh-CN" altLang="en-US" sz="3600" dirty="0">
              <a:solidFill>
                <a:prstClr val="white"/>
              </a:solidFill>
            </a:endParaRPr>
          </a:p>
        </p:txBody>
      </p:sp>
      <p:sp>
        <p:nvSpPr>
          <p:cNvPr id="55" name="文本框 54"/>
          <p:cNvSpPr txBox="1"/>
          <p:nvPr/>
        </p:nvSpPr>
        <p:spPr>
          <a:xfrm>
            <a:off x="647718" y="267581"/>
            <a:ext cx="1723541" cy="461661"/>
          </a:xfrm>
          <a:prstGeom prst="rect">
            <a:avLst/>
          </a:prstGeom>
          <a:noFill/>
        </p:spPr>
        <p:txBody>
          <a:bodyPr wrap="none" lIns="91436" tIns="45718" rIns="91436" bIns="45718" rtlCol="0">
            <a:spAutoFit/>
          </a:bodyPr>
          <a:lstStyle/>
          <a:p>
            <a:r>
              <a:rPr lang="zh-CN" altLang="en-US" sz="2400" spc="600" dirty="0" smtClean="0">
                <a:solidFill>
                  <a:srgbClr val="44546A"/>
                </a:solidFill>
                <a:latin typeface="微软雅黑" panose="020B0503020204020204" pitchFamily="34" charset="-122"/>
              </a:rPr>
              <a:t>研究</a:t>
            </a:r>
            <a:r>
              <a:rPr lang="zh-CN" altLang="en-US" sz="2400" spc="600" dirty="0">
                <a:solidFill>
                  <a:srgbClr val="44546A"/>
                </a:solidFill>
                <a:latin typeface="微软雅黑" panose="020B0503020204020204" pitchFamily="34" charset="-122"/>
              </a:rPr>
              <a:t>方法</a:t>
            </a:r>
          </a:p>
        </p:txBody>
      </p:sp>
      <p:sp>
        <p:nvSpPr>
          <p:cNvPr id="56" name="矩形 55"/>
          <p:cNvSpPr/>
          <p:nvPr/>
        </p:nvSpPr>
        <p:spPr>
          <a:xfrm>
            <a:off x="2835393" y="324999"/>
            <a:ext cx="2734651" cy="384717"/>
          </a:xfrm>
          <a:prstGeom prst="rect">
            <a:avLst/>
          </a:prstGeom>
        </p:spPr>
        <p:txBody>
          <a:bodyPr wrap="none" lIns="91436" tIns="45718" rIns="91436" bIns="45718">
            <a:spAutoFit/>
          </a:bodyPr>
          <a:lstStyle/>
          <a:p>
            <a:pPr algn="ctr"/>
            <a:r>
              <a:rPr lang="en-US" altLang="zh-CN" dirty="0">
                <a:solidFill>
                  <a:prstClr val="white"/>
                </a:solidFill>
                <a:latin typeface="微软雅黑" panose="020B0503020204020204" pitchFamily="34" charset="-122"/>
              </a:rPr>
              <a:t>RESEARCH </a:t>
            </a:r>
            <a:r>
              <a:rPr lang="en-US" altLang="zh-CN" dirty="0" smtClean="0">
                <a:solidFill>
                  <a:prstClr val="white"/>
                </a:solidFill>
                <a:latin typeface="微软雅黑" panose="020B0503020204020204" pitchFamily="34" charset="-122"/>
              </a:rPr>
              <a:t>METHODS</a:t>
            </a:r>
            <a:endParaRPr lang="en-US" altLang="zh-CN" dirty="0">
              <a:solidFill>
                <a:prstClr val="white"/>
              </a:solidFill>
              <a:latin typeface="微软雅黑" panose="020B0503020204020204" pitchFamily="34" charset="-122"/>
            </a:endParaRPr>
          </a:p>
        </p:txBody>
      </p:sp>
      <p:grpSp>
        <p:nvGrpSpPr>
          <p:cNvPr id="57" name="组 56"/>
          <p:cNvGrpSpPr/>
          <p:nvPr/>
        </p:nvGrpSpPr>
        <p:grpSpPr>
          <a:xfrm>
            <a:off x="9284090" y="252857"/>
            <a:ext cx="2907908" cy="484288"/>
            <a:chOff x="9284089" y="252856"/>
            <a:chExt cx="2907908" cy="484288"/>
          </a:xfrm>
        </p:grpSpPr>
        <p:grpSp>
          <p:nvGrpSpPr>
            <p:cNvPr id="58" name="组 57"/>
            <p:cNvGrpSpPr/>
            <p:nvPr/>
          </p:nvGrpSpPr>
          <p:grpSpPr>
            <a:xfrm>
              <a:off x="11454105" y="252856"/>
              <a:ext cx="737892" cy="484288"/>
              <a:chOff x="11454105" y="252856"/>
              <a:chExt cx="737892" cy="484288"/>
            </a:xfrm>
          </p:grpSpPr>
          <p:grpSp>
            <p:nvGrpSpPr>
              <p:cNvPr id="60" name="组 59"/>
              <p:cNvGrpSpPr/>
              <p:nvPr/>
            </p:nvGrpSpPr>
            <p:grpSpPr>
              <a:xfrm>
                <a:off x="12039604" y="252856"/>
                <a:ext cx="152393" cy="484287"/>
                <a:chOff x="12039604" y="252856"/>
                <a:chExt cx="152393" cy="484287"/>
              </a:xfrm>
            </p:grpSpPr>
            <p:sp>
              <p:nvSpPr>
                <p:cNvPr id="64" name="圆角矩形 63"/>
                <p:cNvSpPr/>
                <p:nvPr/>
              </p:nvSpPr>
              <p:spPr>
                <a:xfrm rot="16200000" flipV="1">
                  <a:off x="12072988" y="518121"/>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5" name="圆角矩形 64"/>
                <p:cNvSpPr/>
                <p:nvPr/>
              </p:nvSpPr>
              <p:spPr>
                <a:xfrm rot="16200000" flipV="1">
                  <a:off x="12072988" y="618134"/>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6" name="圆角矩形 65"/>
                <p:cNvSpPr/>
                <p:nvPr/>
              </p:nvSpPr>
              <p:spPr>
                <a:xfrm rot="16200000" flipV="1">
                  <a:off x="12072988" y="321750"/>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7" name="圆角矩形 66"/>
                <p:cNvSpPr/>
                <p:nvPr/>
              </p:nvSpPr>
              <p:spPr>
                <a:xfrm rot="16200000" flipV="1">
                  <a:off x="12072988" y="42176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8" name="圆角矩形 67"/>
                <p:cNvSpPr/>
                <p:nvPr/>
              </p:nvSpPr>
              <p:spPr>
                <a:xfrm rot="16200000" flipV="1">
                  <a:off x="12072987" y="21947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nvGrpSpPr>
              <p:cNvPr id="61" name="组合 99"/>
              <p:cNvGrpSpPr/>
              <p:nvPr/>
            </p:nvGrpSpPr>
            <p:grpSpPr>
              <a:xfrm>
                <a:off x="11454105" y="252857"/>
                <a:ext cx="491115" cy="484287"/>
                <a:chOff x="1528923" y="220268"/>
                <a:chExt cx="1284096" cy="1266241"/>
              </a:xfrm>
            </p:grpSpPr>
            <p:sp>
              <p:nvSpPr>
                <p:cNvPr id="62" name="圆角矩形 61"/>
                <p:cNvSpPr/>
                <p:nvPr/>
              </p:nvSpPr>
              <p:spPr>
                <a:xfrm rot="16200000" flipV="1">
                  <a:off x="1537850" y="211341"/>
                  <a:ext cx="1266241" cy="1284096"/>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3" name="Freeform 96"/>
                <p:cNvSpPr/>
                <p:nvPr/>
              </p:nvSpPr>
              <p:spPr bwMode="auto">
                <a:xfrm>
                  <a:off x="1804148" y="499514"/>
                  <a:ext cx="733647" cy="707752"/>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grpSp>
        </p:grpSp>
        <p:sp>
          <p:nvSpPr>
            <p:cNvPr id="59" name="文本框 58"/>
            <p:cNvSpPr txBox="1"/>
            <p:nvPr/>
          </p:nvSpPr>
          <p:spPr>
            <a:xfrm>
              <a:off x="9284089" y="355774"/>
              <a:ext cx="2170011" cy="323163"/>
            </a:xfrm>
            <a:prstGeom prst="rect">
              <a:avLst/>
            </a:prstGeom>
            <a:noFill/>
          </p:spPr>
          <p:txBody>
            <a:bodyPr wrap="square" lIns="91438" tIns="45719" rIns="91438" bIns="45719" rtlCol="0">
              <a:spAutoFit/>
            </a:bodyPr>
            <a:lstStyle/>
            <a:p>
              <a:pPr algn="r"/>
              <a:r>
                <a:rPr lang="zh-CN" altLang="en-US" sz="1500" dirty="0" smtClean="0">
                  <a:solidFill>
                    <a:prstClr val="black">
                      <a:lumMod val="50000"/>
                      <a:lumOff val="50000"/>
                    </a:prstClr>
                  </a:solidFill>
                  <a:latin typeface="微软雅黑" panose="020B0503020204020204" pitchFamily="34" charset="-122"/>
                </a:rPr>
                <a:t>中国石油大学</a:t>
              </a:r>
              <a:endParaRPr lang="zh-CN" altLang="en-US" sz="1500" dirty="0">
                <a:solidFill>
                  <a:prstClr val="black">
                    <a:lumMod val="50000"/>
                    <a:lumOff val="50000"/>
                  </a:prstClr>
                </a:solidFill>
                <a:latin typeface="Segoe UI Semilight" panose="020B0402040204020203" pitchFamily="34" charset="0"/>
                <a:cs typeface="Segoe UI Semilight" panose="020B0402040204020203" pitchFamily="34" charset="0"/>
              </a:endParaRPr>
            </a:p>
          </p:txBody>
        </p:sp>
      </p:grpSp>
      <p:sp>
        <p:nvSpPr>
          <p:cNvPr id="30" name="文本框 29"/>
          <p:cNvSpPr txBox="1"/>
          <p:nvPr/>
        </p:nvSpPr>
        <p:spPr>
          <a:xfrm>
            <a:off x="6024937" y="324997"/>
            <a:ext cx="1066842" cy="384721"/>
          </a:xfrm>
          <a:prstGeom prst="rect">
            <a:avLst/>
          </a:prstGeom>
          <a:noFill/>
        </p:spPr>
        <p:txBody>
          <a:bodyPr wrap="square" rtlCol="0">
            <a:spAutoFit/>
          </a:bodyPr>
          <a:lstStyle/>
          <a:p>
            <a:r>
              <a:rPr lang="en-US" altLang="zh-CN" dirty="0" smtClean="0">
                <a:solidFill>
                  <a:prstClr val="black"/>
                </a:solidFill>
                <a:latin typeface="Times New Roman" panose="02020603050405020304" pitchFamily="18" charset="0"/>
                <a:cs typeface="Times New Roman" panose="02020603050405020304" pitchFamily="18" charset="0"/>
              </a:rPr>
              <a:t>SRGAN</a:t>
            </a:r>
            <a:endParaRPr lang="zh-CN" altLang="en-US" dirty="0">
              <a:solidFill>
                <a:prstClr val="black"/>
              </a:solidFill>
              <a:latin typeface="Times New Roman" panose="02020603050405020304" pitchFamily="18" charset="0"/>
              <a:cs typeface="Times New Roman" panose="02020603050405020304" pitchFamily="18" charset="0"/>
            </a:endParaRPr>
          </a:p>
        </p:txBody>
      </p:sp>
      <p:sp>
        <p:nvSpPr>
          <p:cNvPr id="8" name="文本框 7"/>
          <p:cNvSpPr txBox="1"/>
          <p:nvPr/>
        </p:nvSpPr>
        <p:spPr>
          <a:xfrm>
            <a:off x="881581" y="3433311"/>
            <a:ext cx="1693268" cy="677108"/>
          </a:xfrm>
          <a:prstGeom prst="rect">
            <a:avLst/>
          </a:prstGeom>
          <a:noFill/>
        </p:spPr>
        <p:txBody>
          <a:bodyPr wrap="square" rtlCol="0">
            <a:spAutoFit/>
          </a:bodyPr>
          <a:lstStyle/>
          <a:p>
            <a:r>
              <a:rPr lang="en-US" altLang="zh-CN" dirty="0" smtClean="0">
                <a:latin typeface="Times New Roman" panose="02020603050405020304" pitchFamily="18" charset="0"/>
                <a:cs typeface="Times New Roman" panose="02020603050405020304" pitchFamily="18" charset="0"/>
              </a:rPr>
              <a:t>Generator loss functions</a:t>
            </a:r>
            <a:endParaRPr lang="zh-CN" altLang="en-US" dirty="0">
              <a:latin typeface="Times New Roman" panose="02020603050405020304" pitchFamily="18" charset="0"/>
              <a:cs typeface="Times New Roman" panose="02020603050405020304" pitchFamily="18" charset="0"/>
            </a:endParaRPr>
          </a:p>
        </p:txBody>
      </p:sp>
      <p:sp>
        <p:nvSpPr>
          <p:cNvPr id="12" name="左大括号 11"/>
          <p:cNvSpPr/>
          <p:nvPr/>
        </p:nvSpPr>
        <p:spPr>
          <a:xfrm>
            <a:off x="2438403" y="1841679"/>
            <a:ext cx="266160" cy="3760631"/>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14" name="文本框 13"/>
          <p:cNvSpPr txBox="1"/>
          <p:nvPr/>
        </p:nvSpPr>
        <p:spPr>
          <a:xfrm>
            <a:off x="2704563" y="2382592"/>
            <a:ext cx="1777285" cy="384721"/>
          </a:xfrm>
          <a:prstGeom prst="rect">
            <a:avLst/>
          </a:prstGeom>
          <a:noFill/>
        </p:spPr>
        <p:txBody>
          <a:bodyPr wrap="square" rtlCol="0">
            <a:spAutoFit/>
          </a:bodyPr>
          <a:lstStyle/>
          <a:p>
            <a:r>
              <a:rPr lang="en-US" altLang="zh-CN" dirty="0" smtClean="0">
                <a:latin typeface="Times New Roman" panose="02020603050405020304" pitchFamily="18" charset="0"/>
                <a:cs typeface="Times New Roman" panose="02020603050405020304" pitchFamily="18" charset="0"/>
              </a:rPr>
              <a:t>Content loss</a:t>
            </a:r>
            <a:endParaRPr lang="zh-CN" altLang="en-US" dirty="0">
              <a:latin typeface="Times New Roman" panose="02020603050405020304" pitchFamily="18" charset="0"/>
              <a:cs typeface="Times New Roman" panose="02020603050405020304" pitchFamily="18" charset="0"/>
            </a:endParaRPr>
          </a:p>
        </p:txBody>
      </p:sp>
      <p:sp>
        <p:nvSpPr>
          <p:cNvPr id="15" name="文本框 14"/>
          <p:cNvSpPr txBox="1"/>
          <p:nvPr/>
        </p:nvSpPr>
        <p:spPr>
          <a:xfrm>
            <a:off x="2704563" y="3604560"/>
            <a:ext cx="1758815" cy="384721"/>
          </a:xfrm>
          <a:prstGeom prst="rect">
            <a:avLst/>
          </a:prstGeom>
          <a:noFill/>
        </p:spPr>
        <p:txBody>
          <a:bodyPr wrap="none" rtlCol="0">
            <a:spAutoFit/>
          </a:bodyPr>
          <a:lstStyle/>
          <a:p>
            <a:r>
              <a:rPr lang="en-US" altLang="zh-CN" dirty="0" smtClean="0">
                <a:latin typeface="Times New Roman" panose="02020603050405020304" pitchFamily="18" charset="0"/>
                <a:cs typeface="Times New Roman" panose="02020603050405020304" pitchFamily="18" charset="0"/>
              </a:rPr>
              <a:t>Adversarial loss</a:t>
            </a:r>
            <a:endParaRPr lang="zh-CN" altLang="en-US" dirty="0">
              <a:latin typeface="Times New Roman" panose="02020603050405020304" pitchFamily="18" charset="0"/>
              <a:cs typeface="Times New Roman" panose="02020603050405020304" pitchFamily="18" charset="0"/>
            </a:endParaRPr>
          </a:p>
        </p:txBody>
      </p:sp>
      <p:sp>
        <p:nvSpPr>
          <p:cNvPr id="16" name="文本框 15"/>
          <p:cNvSpPr txBox="1"/>
          <p:nvPr/>
        </p:nvSpPr>
        <p:spPr>
          <a:xfrm>
            <a:off x="2704563" y="4826529"/>
            <a:ext cx="2053767" cy="384721"/>
          </a:xfrm>
          <a:prstGeom prst="rect">
            <a:avLst/>
          </a:prstGeom>
          <a:noFill/>
        </p:spPr>
        <p:txBody>
          <a:bodyPr wrap="none" rtlCol="0">
            <a:spAutoFit/>
          </a:bodyPr>
          <a:lstStyle/>
          <a:p>
            <a:r>
              <a:rPr lang="en-US" altLang="zh-CN" dirty="0" smtClean="0">
                <a:latin typeface="Times New Roman" panose="02020603050405020304" pitchFamily="18" charset="0"/>
                <a:cs typeface="Times New Roman" panose="02020603050405020304" pitchFamily="18" charset="0"/>
              </a:rPr>
              <a:t>Regularization loss</a:t>
            </a:r>
            <a:endParaRPr lang="zh-CN" alt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7" name="文本框 16"/>
              <p:cNvSpPr txBox="1"/>
              <p:nvPr/>
            </p:nvSpPr>
            <p:spPr>
              <a:xfrm>
                <a:off x="4307904" y="2134832"/>
                <a:ext cx="6014595" cy="88024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𝑙</m:t>
                          </m:r>
                        </m:e>
                        <m:sub>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sub>
                      </m:sSub>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𝑊</m:t>
                              </m:r>
                            </m:e>
                            <m:sub>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sub>
                          </m:s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𝐻</m:t>
                              </m:r>
                            </m:e>
                            <m:sub>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sub>
                          </m:sSub>
                        </m:den>
                      </m:f>
                      <m:nary>
                        <m:naryPr>
                          <m:chr m:val="∑"/>
                          <m:ctrlPr>
                            <a:rPr lang="en-US"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𝑥</m:t>
                          </m:r>
                          <m:r>
                            <a:rPr lang="en-US" altLang="zh-CN" b="0" i="1" smtClean="0">
                              <a:latin typeface="Cambria Math" panose="02040503050406030204" pitchFamily="18" charset="0"/>
                            </a:rPr>
                            <m:t>=1</m:t>
                          </m:r>
                        </m:sub>
                        <m:sup>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𝑊</m:t>
                              </m:r>
                            </m:e>
                            <m:sub>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sub>
                          </m:sSub>
                        </m:sup>
                        <m:e>
                          <m:nary>
                            <m:naryPr>
                              <m:chr m:val="∑"/>
                              <m:ctrlPr>
                                <a:rPr lang="en-US" altLang="zh-CN" i="1">
                                  <a:latin typeface="Cambria Math" panose="02040503050406030204" pitchFamily="18" charset="0"/>
                                </a:rPr>
                              </m:ctrlPr>
                            </m:naryPr>
                            <m:sub>
                              <m:r>
                                <m:rPr>
                                  <m:brk m:alnAt="23"/>
                                </m:rPr>
                                <a:rPr lang="en-US" altLang="zh-CN" b="0" i="1" smtClean="0">
                                  <a:latin typeface="Cambria Math" panose="02040503050406030204" pitchFamily="18" charset="0"/>
                                </a:rPr>
                                <m:t>𝑦</m:t>
                              </m:r>
                              <m:r>
                                <a:rPr lang="en-US" altLang="zh-CN" b="0" i="1" smtClean="0">
                                  <a:latin typeface="Cambria Math" panose="02040503050406030204" pitchFamily="18" charset="0"/>
                                </a:rPr>
                                <m:t>=1</m:t>
                              </m:r>
                            </m:sub>
                            <m:sup>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𝐻</m:t>
                                  </m:r>
                                </m:e>
                                <m:sub>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sub>
                              </m:sSub>
                            </m:sup>
                            <m:e>
                              <m:sSup>
                                <m:sSupPr>
                                  <m:ctrlPr>
                                    <a:rPr lang="en-US" altLang="zh-CN" i="1" smtClean="0">
                                      <a:latin typeface="Cambria Math" panose="02040503050406030204" pitchFamily="18" charset="0"/>
                                    </a:rPr>
                                  </m:ctrlPr>
                                </m:sSupPr>
                                <m:e>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zh-CN" altLang="en-US" i="1">
                                              <a:latin typeface="Cambria Math" panose="02040503050406030204" pitchFamily="18" charset="0"/>
                                            </a:rPr>
                                            <m:t>𝜙</m:t>
                                          </m:r>
                                        </m:e>
                                        <m:sub>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𝑗</m:t>
                                          </m:r>
                                        </m:sub>
                                      </m:sSub>
                                      <m:sSub>
                                        <m:sSubPr>
                                          <m:ctrlPr>
                                            <a:rPr lang="en-US" altLang="zh-CN" i="1">
                                              <a:latin typeface="Cambria Math" panose="02040503050406030204" pitchFamily="18" charset="0"/>
                                            </a:rPr>
                                          </m:ctrlPr>
                                        </m:sSubPr>
                                        <m:e>
                                          <m:d>
                                            <m:dPr>
                                              <m:ctrlPr>
                                                <a:rPr lang="en-US" altLang="zh-CN" i="1">
                                                  <a:latin typeface="Cambria Math" panose="02040503050406030204" pitchFamily="18" charset="0"/>
                                                </a:rPr>
                                              </m:ctrlPr>
                                            </m:dPr>
                                            <m:e>
                                              <m:sSup>
                                                <m:sSupPr>
                                                  <m:ctrlPr>
                                                    <a:rPr lang="en-US" altLang="zh-CN" i="1">
                                                      <a:latin typeface="Cambria Math" panose="02040503050406030204" pitchFamily="18" charset="0"/>
                                                    </a:rPr>
                                                  </m:ctrlPr>
                                                </m:sSupPr>
                                                <m:e>
                                                  <m:r>
                                                    <a:rPr lang="en-US" altLang="zh-CN" i="1">
                                                      <a:latin typeface="Cambria Math" panose="02040503050406030204" pitchFamily="18" charset="0"/>
                                                    </a:rPr>
                                                    <m:t>𝐼</m:t>
                                                  </m:r>
                                                </m:e>
                                                <m:sup>
                                                  <m:r>
                                                    <a:rPr lang="en-US" altLang="zh-CN" i="1">
                                                      <a:latin typeface="Cambria Math" panose="02040503050406030204" pitchFamily="18" charset="0"/>
                                                    </a:rPr>
                                                    <m:t>𝐻𝑅</m:t>
                                                  </m:r>
                                                </m:sup>
                                              </m:sSup>
                                            </m:e>
                                          </m:d>
                                        </m:e>
                                        <m:sub>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𝜙</m:t>
                                          </m:r>
                                        </m:e>
                                        <m:sub>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𝑗</m:t>
                                          </m:r>
                                        </m:sub>
                                      </m:sSub>
                                      <m:sSub>
                                        <m:sSubPr>
                                          <m:ctrlPr>
                                            <a:rPr lang="en-US" altLang="zh-CN" i="1">
                                              <a:latin typeface="Cambria Math" panose="02040503050406030204" pitchFamily="18" charset="0"/>
                                            </a:rPr>
                                          </m:ctrlPr>
                                        </m:sSubPr>
                                        <m:e>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sSub>
                                                    <m:sSubPr>
                                                      <m:ctrlPr>
                                                        <a:rPr lang="en-US" altLang="zh-CN" i="1">
                                                          <a:latin typeface="Cambria Math" panose="02040503050406030204" pitchFamily="18" charset="0"/>
                                                        </a:rPr>
                                                      </m:ctrlPr>
                                                    </m:sSubPr>
                                                    <m:e>
                                                      <m:r>
                                                        <a:rPr lang="zh-CN" altLang="en-US" i="1">
                                                          <a:latin typeface="Cambria Math" panose="02040503050406030204" pitchFamily="18" charset="0"/>
                                                        </a:rPr>
                                                        <m:t>𝜃</m:t>
                                                      </m:r>
                                                    </m:e>
                                                    <m:sub>
                                                      <m:r>
                                                        <a:rPr lang="en-US" altLang="zh-CN" i="1">
                                                          <a:latin typeface="Cambria Math" panose="02040503050406030204" pitchFamily="18" charset="0"/>
                                                        </a:rPr>
                                                        <m:t>𝐺</m:t>
                                                      </m:r>
                                                    </m:sub>
                                                  </m:sSub>
                                                </m:sub>
                                              </m:sSub>
                                              <m:d>
                                                <m:dPr>
                                                  <m:ctrlPr>
                                                    <a:rPr lang="en-US" altLang="zh-CN" i="1">
                                                      <a:latin typeface="Cambria Math" panose="02040503050406030204" pitchFamily="18" charset="0"/>
                                                    </a:rPr>
                                                  </m:ctrlPr>
                                                </m:dPr>
                                                <m:e>
                                                  <m:sSup>
                                                    <m:sSupPr>
                                                      <m:ctrlPr>
                                                        <a:rPr lang="en-US" altLang="zh-CN" i="1">
                                                          <a:latin typeface="Cambria Math" panose="02040503050406030204" pitchFamily="18" charset="0"/>
                                                        </a:rPr>
                                                      </m:ctrlPr>
                                                    </m:sSupPr>
                                                    <m:e>
                                                      <m:r>
                                                        <a:rPr lang="en-US" altLang="zh-CN" i="1">
                                                          <a:latin typeface="Cambria Math" panose="02040503050406030204" pitchFamily="18" charset="0"/>
                                                        </a:rPr>
                                                        <m:t>𝐼</m:t>
                                                      </m:r>
                                                    </m:e>
                                                    <m:sup>
                                                      <m:r>
                                                        <a:rPr lang="en-US" altLang="zh-CN" i="1">
                                                          <a:latin typeface="Cambria Math" panose="02040503050406030204" pitchFamily="18" charset="0"/>
                                                        </a:rPr>
                                                        <m:t>𝐿𝑅</m:t>
                                                      </m:r>
                                                    </m:sup>
                                                  </m:sSup>
                                                </m:e>
                                              </m:d>
                                            </m:e>
                                          </m:d>
                                        </m:e>
                                        <m:sub>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sub>
                                      </m:sSub>
                                    </m:e>
                                  </m:d>
                                </m:e>
                                <m:sup>
                                  <m:r>
                                    <a:rPr lang="en-US" altLang="zh-CN" b="0" i="1" smtClean="0">
                                      <a:latin typeface="Cambria Math" panose="02040503050406030204" pitchFamily="18" charset="0"/>
                                    </a:rPr>
                                    <m:t>2</m:t>
                                  </m:r>
                                </m:sup>
                              </m:sSup>
                            </m:e>
                          </m:nary>
                        </m:e>
                      </m:nary>
                    </m:oMath>
                  </m:oMathPara>
                </a14:m>
                <a:endParaRPr lang="zh-CN" altLang="en-US" dirty="0"/>
              </a:p>
            </p:txBody>
          </p:sp>
        </mc:Choice>
        <mc:Fallback xmlns="">
          <p:sp>
            <p:nvSpPr>
              <p:cNvPr id="17" name="文本框 16"/>
              <p:cNvSpPr txBox="1">
                <a:spLocks noRot="1" noChangeAspect="1" noMove="1" noResize="1" noEditPoints="1" noAdjustHandles="1" noChangeArrowheads="1" noChangeShapeType="1" noTextEdit="1"/>
              </p:cNvSpPr>
              <p:nvPr/>
            </p:nvSpPr>
            <p:spPr>
              <a:xfrm>
                <a:off x="4307904" y="2134832"/>
                <a:ext cx="6014595" cy="880241"/>
              </a:xfrm>
              <a:prstGeom prst="rect">
                <a:avLst/>
              </a:prstGeom>
              <a:blipFill rotWithShape="0">
                <a:blip r:embed="rId2"/>
                <a:stretch>
                  <a:fillRect/>
                </a:stretch>
              </a:blipFill>
            </p:spPr>
            <p:txBody>
              <a:bodyPr/>
              <a:lstStyle/>
              <a:p>
                <a:r>
                  <a:rPr lang="zh-CN" altLang="en-US">
                    <a:noFill/>
                  </a:rPr>
                  <a:t> </a:t>
                </a:r>
              </a:p>
            </p:txBody>
          </p:sp>
        </mc:Fallback>
      </mc:AlternateContent>
      <p:sp>
        <p:nvSpPr>
          <p:cNvPr id="18" name="文本框 17">
            <a:hlinkClick r:id="rId3" action="ppaction://hlinksldjump"/>
          </p:cNvPr>
          <p:cNvSpPr txBox="1"/>
          <p:nvPr/>
        </p:nvSpPr>
        <p:spPr>
          <a:xfrm>
            <a:off x="10584405" y="2382592"/>
            <a:ext cx="1152880" cy="384721"/>
          </a:xfrm>
          <a:prstGeom prst="rect">
            <a:avLst/>
          </a:prstGeom>
          <a:noFill/>
        </p:spPr>
        <p:txBody>
          <a:bodyPr wrap="none" rtlCol="0">
            <a:spAutoFit/>
          </a:bodyPr>
          <a:lstStyle/>
          <a:p>
            <a:r>
              <a:rPr lang="en-US" altLang="zh-CN" dirty="0" smtClean="0">
                <a:latin typeface="Times New Roman" panose="02020603050405020304" pitchFamily="18" charset="0"/>
                <a:cs typeface="Times New Roman" panose="02020603050405020304" pitchFamily="18" charset="0"/>
              </a:rPr>
              <a:t>VGG loss</a:t>
            </a:r>
            <a:endParaRPr lang="zh-CN" alt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9" name="文本框 18"/>
              <p:cNvSpPr txBox="1"/>
              <p:nvPr/>
            </p:nvSpPr>
            <p:spPr>
              <a:xfrm>
                <a:off x="4890914" y="3385653"/>
                <a:ext cx="3334887" cy="82253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𝑙</m:t>
                          </m:r>
                        </m:e>
                        <m:sub>
                          <m:r>
                            <a:rPr lang="en-US" altLang="zh-CN" b="0" i="1" smtClean="0">
                              <a:latin typeface="Cambria Math" panose="02040503050406030204" pitchFamily="18" charset="0"/>
                            </a:rPr>
                            <m:t>𝐺𝑒𝑛</m:t>
                          </m:r>
                        </m:sub>
                      </m:sSub>
                      <m:r>
                        <a:rPr lang="en-US" altLang="zh-CN" b="0" i="0" smtClean="0">
                          <a:latin typeface="Cambria Math" panose="02040503050406030204" pitchFamily="18" charset="0"/>
                        </a:rPr>
                        <m:t>=</m:t>
                      </m:r>
                      <m:nary>
                        <m:naryPr>
                          <m:chr m:val="∑"/>
                          <m:ctrlPr>
                            <a:rPr lang="en-US"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𝑛</m:t>
                          </m:r>
                          <m:r>
                            <a:rPr lang="en-US" altLang="zh-CN" b="0" i="1" smtClean="0">
                              <a:latin typeface="Cambria Math" panose="02040503050406030204" pitchFamily="18" charset="0"/>
                            </a:rPr>
                            <m:t>=0</m:t>
                          </m:r>
                        </m:sub>
                        <m:sup>
                          <m:r>
                            <a:rPr lang="en-US" altLang="zh-CN" b="0" i="1" smtClean="0">
                              <a:latin typeface="Cambria Math" panose="02040503050406030204" pitchFamily="18" charset="0"/>
                            </a:rPr>
                            <m:t>𝑁</m:t>
                          </m:r>
                        </m:sup>
                        <m:e>
                          <m:r>
                            <a:rPr lang="en-US" altLang="zh-CN" b="0" i="1" smtClean="0">
                              <a:latin typeface="Cambria Math" panose="02040503050406030204" pitchFamily="18" charset="0"/>
                            </a:rPr>
                            <m:t>−</m:t>
                          </m:r>
                          <m:r>
                            <a:rPr lang="en-US" altLang="zh-CN" b="0" i="1" smtClean="0">
                              <a:latin typeface="Cambria Math" panose="02040503050406030204" pitchFamily="18" charset="0"/>
                            </a:rPr>
                            <m:t>𝑙𝑜𝑔</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𝐷</m:t>
                              </m:r>
                            </m:e>
                            <m:sub>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𝜃</m:t>
                                  </m:r>
                                </m:e>
                                <m:sub>
                                  <m:r>
                                    <a:rPr lang="en-US" altLang="zh-CN" b="0" i="1" smtClean="0">
                                      <a:latin typeface="Cambria Math" panose="02040503050406030204" pitchFamily="18" charset="0"/>
                                    </a:rPr>
                                    <m:t>𝐷</m:t>
                                  </m:r>
                                </m:sub>
                              </m:sSub>
                            </m:sub>
                          </m:sSub>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𝐺</m:t>
                                  </m:r>
                                </m:e>
                                <m:sub>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𝜃</m:t>
                                      </m:r>
                                    </m:e>
                                    <m:sub>
                                      <m:r>
                                        <a:rPr lang="en-US" altLang="zh-CN" b="0" i="1" smtClean="0">
                                          <a:latin typeface="Cambria Math" panose="02040503050406030204" pitchFamily="18" charset="0"/>
                                        </a:rPr>
                                        <m:t>𝐺</m:t>
                                      </m:r>
                                    </m:sub>
                                  </m:sSub>
                                </m:sub>
                              </m:sSub>
                              <m:d>
                                <m:dPr>
                                  <m:ctrlPr>
                                    <a:rPr lang="en-US" altLang="zh-CN" b="0" i="1" smtClean="0">
                                      <a:latin typeface="Cambria Math" panose="02040503050406030204" pitchFamily="18" charset="0"/>
                                    </a:rPr>
                                  </m:ctrlPr>
                                </m:dPr>
                                <m:e>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𝐼</m:t>
                                      </m:r>
                                    </m:e>
                                    <m:sup>
                                      <m:r>
                                        <a:rPr lang="en-US" altLang="zh-CN" b="0" i="1" smtClean="0">
                                          <a:latin typeface="Cambria Math" panose="02040503050406030204" pitchFamily="18" charset="0"/>
                                        </a:rPr>
                                        <m:t>𝐿𝑅</m:t>
                                      </m:r>
                                    </m:sup>
                                  </m:sSup>
                                </m:e>
                              </m:d>
                            </m:e>
                          </m:d>
                        </m:e>
                      </m:nary>
                    </m:oMath>
                  </m:oMathPara>
                </a14:m>
                <a:endParaRPr lang="zh-CN" altLang="en-US" dirty="0"/>
              </a:p>
            </p:txBody>
          </p:sp>
        </mc:Choice>
        <mc:Fallback xmlns="">
          <p:sp>
            <p:nvSpPr>
              <p:cNvPr id="19" name="文本框 18"/>
              <p:cNvSpPr txBox="1">
                <a:spLocks noRot="1" noChangeAspect="1" noMove="1" noResize="1" noEditPoints="1" noAdjustHandles="1" noChangeArrowheads="1" noChangeShapeType="1" noTextEdit="1"/>
              </p:cNvSpPr>
              <p:nvPr/>
            </p:nvSpPr>
            <p:spPr>
              <a:xfrm>
                <a:off x="4890914" y="3385653"/>
                <a:ext cx="3334887" cy="822533"/>
              </a:xfrm>
              <a:prstGeom prst="rect">
                <a:avLst/>
              </a:prstGeom>
              <a:blipFill rotWithShape="0">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文本框 19"/>
              <p:cNvSpPr txBox="1"/>
              <p:nvPr/>
            </p:nvSpPr>
            <p:spPr>
              <a:xfrm>
                <a:off x="4890914" y="4740668"/>
                <a:ext cx="3885487" cy="85491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𝑙</m:t>
                          </m:r>
                        </m:e>
                        <m:sub>
                          <m:r>
                            <a:rPr lang="en-US" altLang="zh-CN" b="0" i="1" smtClean="0">
                              <a:latin typeface="Cambria Math" panose="02040503050406030204" pitchFamily="18" charset="0"/>
                            </a:rPr>
                            <m:t>𝑇𝑉</m:t>
                          </m:r>
                        </m:sub>
                      </m:sSub>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𝑟</m:t>
                              </m:r>
                            </m:e>
                            <m:sup>
                              <m:r>
                                <a:rPr lang="en-US" altLang="zh-CN" b="0" i="1" smtClean="0">
                                  <a:latin typeface="Cambria Math" panose="02040503050406030204" pitchFamily="18" charset="0"/>
                                </a:rPr>
                                <m:t>2</m:t>
                              </m:r>
                            </m:sup>
                          </m:sSup>
                          <m:r>
                            <a:rPr lang="en-US" altLang="zh-CN" b="0" i="1" smtClean="0">
                              <a:latin typeface="Cambria Math" panose="02040503050406030204" pitchFamily="18" charset="0"/>
                            </a:rPr>
                            <m:t>𝑊𝐻</m:t>
                          </m:r>
                        </m:den>
                      </m:f>
                      <m:nary>
                        <m:naryPr>
                          <m:chr m:val="∑"/>
                          <m:ctrlPr>
                            <a:rPr lang="en-US"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𝑥</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𝑟𝑊</m:t>
                          </m:r>
                        </m:sup>
                        <m:e>
                          <m:nary>
                            <m:naryPr>
                              <m:chr m:val="∑"/>
                              <m:ctrlPr>
                                <a:rPr lang="en-US"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𝑦</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𝑟𝐻</m:t>
                              </m:r>
                            </m:sup>
                            <m:e>
                              <m:d>
                                <m:dPr>
                                  <m:begChr m:val="‖"/>
                                  <m:endChr m:val="‖"/>
                                  <m:ctrlPr>
                                    <a:rPr lang="en-US" altLang="zh-CN" b="0" i="1" smtClean="0">
                                      <a:latin typeface="Cambria Math" panose="02040503050406030204" pitchFamily="18" charset="0"/>
                                    </a:rPr>
                                  </m:ctrlPr>
                                </m:dPr>
                                <m:e>
                                  <m:r>
                                    <a:rPr lang="en-US" altLang="zh-CN" i="1">
                                      <a:latin typeface="Cambria Math" panose="02040503050406030204" pitchFamily="18" charset="0"/>
                                    </a:rPr>
                                    <m:t>▽</m:t>
                                  </m:r>
                                  <m:sSub>
                                    <m:sSubPr>
                                      <m:ctrlPr>
                                        <a:rPr lang="en-US" altLang="zh-CN" i="1" smtClean="0">
                                          <a:latin typeface="Cambria Math" panose="02040503050406030204" pitchFamily="18" charset="0"/>
                                        </a:rPr>
                                      </m:ctrlPr>
                                    </m:sSubPr>
                                    <m:e>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sSub>
                                            <m:sSubPr>
                                              <m:ctrlPr>
                                                <a:rPr lang="en-US" altLang="zh-CN" i="1">
                                                  <a:latin typeface="Cambria Math" panose="02040503050406030204" pitchFamily="18" charset="0"/>
                                                </a:rPr>
                                              </m:ctrlPr>
                                            </m:sSubPr>
                                            <m:e>
                                              <m:r>
                                                <a:rPr lang="zh-CN" altLang="en-US" i="1">
                                                  <a:latin typeface="Cambria Math" panose="02040503050406030204" pitchFamily="18" charset="0"/>
                                                </a:rPr>
                                                <m:t>𝜃</m:t>
                                              </m:r>
                                            </m:e>
                                            <m:sub>
                                              <m:r>
                                                <a:rPr lang="en-US" altLang="zh-CN" i="1">
                                                  <a:latin typeface="Cambria Math" panose="02040503050406030204" pitchFamily="18" charset="0"/>
                                                </a:rPr>
                                                <m:t>𝐺</m:t>
                                              </m:r>
                                            </m:sub>
                                          </m:sSub>
                                        </m:sub>
                                      </m:sSub>
                                      <m:d>
                                        <m:dPr>
                                          <m:ctrlPr>
                                            <a:rPr lang="en-US" altLang="zh-CN" i="1">
                                              <a:latin typeface="Cambria Math" panose="02040503050406030204" pitchFamily="18" charset="0"/>
                                            </a:rPr>
                                          </m:ctrlPr>
                                        </m:dPr>
                                        <m:e>
                                          <m:sSup>
                                            <m:sSupPr>
                                              <m:ctrlPr>
                                                <a:rPr lang="en-US" altLang="zh-CN" i="1">
                                                  <a:latin typeface="Cambria Math" panose="02040503050406030204" pitchFamily="18" charset="0"/>
                                                </a:rPr>
                                              </m:ctrlPr>
                                            </m:sSupPr>
                                            <m:e>
                                              <m:r>
                                                <a:rPr lang="en-US" altLang="zh-CN" i="1">
                                                  <a:latin typeface="Cambria Math" panose="02040503050406030204" pitchFamily="18" charset="0"/>
                                                </a:rPr>
                                                <m:t>𝐼</m:t>
                                              </m:r>
                                            </m:e>
                                            <m:sup>
                                              <m:r>
                                                <a:rPr lang="en-US" altLang="zh-CN" i="1">
                                                  <a:latin typeface="Cambria Math" panose="02040503050406030204" pitchFamily="18" charset="0"/>
                                                </a:rPr>
                                                <m:t>𝐿𝑅</m:t>
                                              </m:r>
                                            </m:sup>
                                          </m:sSup>
                                        </m:e>
                                      </m:d>
                                    </m:e>
                                    <m:sub>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sub>
                                  </m:sSub>
                                </m:e>
                              </m:d>
                            </m:e>
                          </m:nary>
                        </m:e>
                      </m:nary>
                    </m:oMath>
                  </m:oMathPara>
                </a14:m>
                <a:endParaRPr lang="zh-CN" altLang="en-US" dirty="0"/>
              </a:p>
            </p:txBody>
          </p:sp>
        </mc:Choice>
        <mc:Fallback xmlns="">
          <p:sp>
            <p:nvSpPr>
              <p:cNvPr id="20" name="文本框 19"/>
              <p:cNvSpPr txBox="1">
                <a:spLocks noRot="1" noChangeAspect="1" noMove="1" noResize="1" noEditPoints="1" noAdjustHandles="1" noChangeArrowheads="1" noChangeShapeType="1" noTextEdit="1"/>
              </p:cNvSpPr>
              <p:nvPr/>
            </p:nvSpPr>
            <p:spPr>
              <a:xfrm>
                <a:off x="4890914" y="4740668"/>
                <a:ext cx="3885487" cy="854914"/>
              </a:xfrm>
              <a:prstGeom prst="rect">
                <a:avLst/>
              </a:prstGeom>
              <a:blipFill rotWithShape="0">
                <a:blip r:embed="rId5"/>
                <a:stretch>
                  <a:fillRect/>
                </a:stretch>
              </a:blipFill>
            </p:spPr>
            <p:txBody>
              <a:bodyPr/>
              <a:lstStyle/>
              <a:p>
                <a:r>
                  <a:rPr lang="zh-CN" altLang="en-US">
                    <a:noFill/>
                  </a:rPr>
                  <a:t> </a:t>
                </a:r>
              </a:p>
            </p:txBody>
          </p:sp>
        </mc:Fallback>
      </mc:AlternateContent>
      <p:sp>
        <p:nvSpPr>
          <p:cNvPr id="21" name="文本框 20"/>
          <p:cNvSpPr txBox="1"/>
          <p:nvPr/>
        </p:nvSpPr>
        <p:spPr>
          <a:xfrm>
            <a:off x="9161486" y="4740668"/>
            <a:ext cx="2335896" cy="969496"/>
          </a:xfrm>
          <a:prstGeom prst="rect">
            <a:avLst/>
          </a:prstGeom>
          <a:noFill/>
        </p:spPr>
        <p:txBody>
          <a:bodyPr wrap="none" rtlCol="0">
            <a:spAutoFit/>
          </a:bodyPr>
          <a:lstStyle/>
          <a:p>
            <a:r>
              <a:rPr lang="en-US" altLang="zh-CN" dirty="0" smtClean="0">
                <a:latin typeface="Times New Roman" panose="02020603050405020304" pitchFamily="18" charset="0"/>
                <a:cs typeface="Times New Roman" panose="02020603050405020304" pitchFamily="18" charset="0"/>
              </a:rPr>
              <a:t>Use to </a:t>
            </a:r>
            <a:r>
              <a:rPr lang="en-US" altLang="zh-CN" b="1" dirty="0" smtClean="0">
                <a:latin typeface="Times New Roman" panose="02020603050405020304" pitchFamily="18" charset="0"/>
                <a:cs typeface="Times New Roman" panose="02020603050405020304" pitchFamily="18" charset="0"/>
              </a:rPr>
              <a:t>denoising</a:t>
            </a:r>
            <a:r>
              <a:rPr lang="en-US" altLang="zh-CN" dirty="0" smtClean="0">
                <a:latin typeface="Times New Roman" panose="02020603050405020304" pitchFamily="18" charset="0"/>
                <a:cs typeface="Times New Roman" panose="02020603050405020304" pitchFamily="18" charset="0"/>
              </a:rPr>
              <a:t> and </a:t>
            </a:r>
          </a:p>
          <a:p>
            <a:r>
              <a:rPr lang="en-US" altLang="zh-CN" dirty="0">
                <a:latin typeface="Times New Roman" panose="02020603050405020304" pitchFamily="18" charset="0"/>
                <a:cs typeface="Times New Roman" panose="02020603050405020304" pitchFamily="18" charset="0"/>
              </a:rPr>
              <a:t>m</a:t>
            </a:r>
            <a:r>
              <a:rPr lang="en-US" altLang="zh-CN" dirty="0" smtClean="0">
                <a:latin typeface="Times New Roman" panose="02020603050405020304" pitchFamily="18" charset="0"/>
                <a:cs typeface="Times New Roman" panose="02020603050405020304" pitchFamily="18" charset="0"/>
              </a:rPr>
              <a:t>ake the generated </a:t>
            </a:r>
          </a:p>
          <a:p>
            <a:r>
              <a:rPr lang="en-US" altLang="zh-CN" dirty="0">
                <a:latin typeface="Times New Roman" panose="02020603050405020304" pitchFamily="18" charset="0"/>
                <a:cs typeface="Times New Roman" panose="02020603050405020304" pitchFamily="18" charset="0"/>
              </a:rPr>
              <a:t>i</a:t>
            </a:r>
            <a:r>
              <a:rPr lang="en-US" altLang="zh-CN" dirty="0" smtClean="0">
                <a:latin typeface="Times New Roman" panose="02020603050405020304" pitchFamily="18" charset="0"/>
                <a:cs typeface="Times New Roman" panose="02020603050405020304" pitchFamily="18" charset="0"/>
              </a:rPr>
              <a:t>mage look smoother.</a:t>
            </a:r>
            <a:endParaRPr lang="zh-CN" altLang="en-US" dirty="0">
              <a:latin typeface="Times New Roman" panose="02020603050405020304" pitchFamily="18" charset="0"/>
              <a:cs typeface="Times New Roman" panose="02020603050405020304" pitchFamily="18" charset="0"/>
            </a:endParaRPr>
          </a:p>
        </p:txBody>
      </p:sp>
      <p:sp>
        <p:nvSpPr>
          <p:cNvPr id="39" name="文本框 38"/>
          <p:cNvSpPr txBox="1"/>
          <p:nvPr/>
        </p:nvSpPr>
        <p:spPr>
          <a:xfrm>
            <a:off x="9040653" y="3065769"/>
            <a:ext cx="3087503" cy="1554272"/>
          </a:xfrm>
          <a:prstGeom prst="rect">
            <a:avLst/>
          </a:prstGeom>
          <a:noFill/>
        </p:spPr>
        <p:txBody>
          <a:bodyPr wrap="square" rtlCol="0">
            <a:spAutoFit/>
          </a:bodyPr>
          <a:lstStyle/>
          <a:p>
            <a:r>
              <a:rPr lang="en-US" altLang="zh-CN" dirty="0" smtClean="0">
                <a:latin typeface="Times New Roman" panose="02020603050405020304" pitchFamily="18" charset="0"/>
                <a:cs typeface="Times New Roman" panose="02020603050405020304" pitchFamily="18" charset="0"/>
              </a:rPr>
              <a:t>Encourage the network to favor solutions that reside on the manifold </a:t>
            </a:r>
            <a:r>
              <a:rPr lang="en-US" altLang="zh-CN" b="1" dirty="0" smtClean="0">
                <a:latin typeface="Times New Roman" panose="02020603050405020304" pitchFamily="18" charset="0"/>
                <a:cs typeface="Times New Roman" panose="02020603050405020304" pitchFamily="18" charset="0"/>
              </a:rPr>
              <a:t>natural images</a:t>
            </a:r>
            <a:r>
              <a:rPr lang="en-US" altLang="zh-CN" dirty="0" smtClean="0">
                <a:latin typeface="Times New Roman" panose="02020603050405020304" pitchFamily="18" charset="0"/>
                <a:cs typeface="Times New Roman" panose="02020603050405020304" pitchFamily="18" charset="0"/>
              </a:rPr>
              <a:t>, by trying to </a:t>
            </a:r>
            <a:r>
              <a:rPr lang="en-US" altLang="zh-CN" b="1" dirty="0" smtClean="0">
                <a:latin typeface="Times New Roman" panose="02020603050405020304" pitchFamily="18" charset="0"/>
                <a:cs typeface="Times New Roman" panose="02020603050405020304" pitchFamily="18" charset="0"/>
              </a:rPr>
              <a:t>fool </a:t>
            </a:r>
            <a:r>
              <a:rPr lang="en-US" altLang="zh-CN" dirty="0" smtClean="0">
                <a:latin typeface="Times New Roman" panose="02020603050405020304" pitchFamily="18" charset="0"/>
                <a:cs typeface="Times New Roman" panose="02020603050405020304" pitchFamily="18" charset="0"/>
              </a:rPr>
              <a:t>the discriminator network.</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79441686"/>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矩形 52"/>
          <p:cNvSpPr/>
          <p:nvPr/>
        </p:nvSpPr>
        <p:spPr>
          <a:xfrm>
            <a:off x="2438403" y="252859"/>
            <a:ext cx="9753599" cy="484285"/>
          </a:xfrm>
          <a:prstGeom prst="rect">
            <a:avLst/>
          </a:prstGeom>
          <a:gradFill>
            <a:gsLst>
              <a:gs pos="0">
                <a:schemeClr val="accent1">
                  <a:lumMod val="5000"/>
                  <a:lumOff val="95000"/>
                  <a:alpha val="0"/>
                </a:schemeClr>
              </a:gs>
              <a:gs pos="78000">
                <a:schemeClr val="accent5"/>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solidFill>
                <a:prstClr val="white"/>
              </a:solidFill>
            </a:endParaRPr>
          </a:p>
        </p:txBody>
      </p:sp>
      <p:sp>
        <p:nvSpPr>
          <p:cNvPr id="54" name="圆角矩形 53"/>
          <p:cNvSpPr/>
          <p:nvPr/>
        </p:nvSpPr>
        <p:spPr>
          <a:xfrm rot="10800000" flipV="1">
            <a:off x="-5664" y="249441"/>
            <a:ext cx="484287" cy="491115"/>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solidFill>
                  <a:prstClr val="white"/>
                </a:solidFill>
              </a:rPr>
              <a:t>2</a:t>
            </a:r>
            <a:endParaRPr lang="zh-CN" altLang="en-US" sz="3600" dirty="0">
              <a:solidFill>
                <a:prstClr val="white"/>
              </a:solidFill>
            </a:endParaRPr>
          </a:p>
        </p:txBody>
      </p:sp>
      <p:sp>
        <p:nvSpPr>
          <p:cNvPr id="55" name="文本框 54"/>
          <p:cNvSpPr txBox="1"/>
          <p:nvPr/>
        </p:nvSpPr>
        <p:spPr>
          <a:xfrm>
            <a:off x="647718" y="267581"/>
            <a:ext cx="1723541" cy="461661"/>
          </a:xfrm>
          <a:prstGeom prst="rect">
            <a:avLst/>
          </a:prstGeom>
          <a:noFill/>
        </p:spPr>
        <p:txBody>
          <a:bodyPr wrap="none" lIns="91436" tIns="45718" rIns="91436" bIns="45718" rtlCol="0">
            <a:spAutoFit/>
          </a:bodyPr>
          <a:lstStyle/>
          <a:p>
            <a:r>
              <a:rPr lang="zh-CN" altLang="en-US" sz="2400" spc="600" dirty="0" smtClean="0">
                <a:solidFill>
                  <a:srgbClr val="44546A"/>
                </a:solidFill>
                <a:latin typeface="微软雅黑" panose="020B0503020204020204" pitchFamily="34" charset="-122"/>
              </a:rPr>
              <a:t>研究</a:t>
            </a:r>
            <a:r>
              <a:rPr lang="zh-CN" altLang="en-US" sz="2400" spc="600" dirty="0">
                <a:solidFill>
                  <a:srgbClr val="44546A"/>
                </a:solidFill>
                <a:latin typeface="微软雅黑" panose="020B0503020204020204" pitchFamily="34" charset="-122"/>
              </a:rPr>
              <a:t>方法</a:t>
            </a:r>
          </a:p>
        </p:txBody>
      </p:sp>
      <p:sp>
        <p:nvSpPr>
          <p:cNvPr id="56" name="矩形 55"/>
          <p:cNvSpPr/>
          <p:nvPr/>
        </p:nvSpPr>
        <p:spPr>
          <a:xfrm>
            <a:off x="2835393" y="324999"/>
            <a:ext cx="2734650" cy="384717"/>
          </a:xfrm>
          <a:prstGeom prst="rect">
            <a:avLst/>
          </a:prstGeom>
        </p:spPr>
        <p:txBody>
          <a:bodyPr wrap="none" lIns="91436" tIns="45718" rIns="91436" bIns="45718">
            <a:spAutoFit/>
          </a:bodyPr>
          <a:lstStyle/>
          <a:p>
            <a:pPr algn="ctr"/>
            <a:r>
              <a:rPr lang="en-US" altLang="zh-CN" dirty="0">
                <a:solidFill>
                  <a:prstClr val="white"/>
                </a:solidFill>
                <a:latin typeface="微软雅黑" panose="020B0503020204020204" pitchFamily="34" charset="-122"/>
              </a:rPr>
              <a:t>RESEARCH </a:t>
            </a:r>
            <a:r>
              <a:rPr lang="en-US" altLang="zh-CN" dirty="0" smtClean="0">
                <a:solidFill>
                  <a:prstClr val="white"/>
                </a:solidFill>
                <a:latin typeface="微软雅黑" panose="020B0503020204020204" pitchFamily="34" charset="-122"/>
              </a:rPr>
              <a:t>METHODS</a:t>
            </a:r>
            <a:endParaRPr lang="en-US" altLang="zh-CN" dirty="0">
              <a:solidFill>
                <a:prstClr val="white"/>
              </a:solidFill>
              <a:latin typeface="微软雅黑" panose="020B0503020204020204" pitchFamily="34" charset="-122"/>
            </a:endParaRPr>
          </a:p>
        </p:txBody>
      </p:sp>
      <p:grpSp>
        <p:nvGrpSpPr>
          <p:cNvPr id="58" name="组 57"/>
          <p:cNvGrpSpPr/>
          <p:nvPr/>
        </p:nvGrpSpPr>
        <p:grpSpPr>
          <a:xfrm>
            <a:off x="11454106" y="252857"/>
            <a:ext cx="737892" cy="484288"/>
            <a:chOff x="11454105" y="252856"/>
            <a:chExt cx="737892" cy="484288"/>
          </a:xfrm>
        </p:grpSpPr>
        <p:grpSp>
          <p:nvGrpSpPr>
            <p:cNvPr id="60" name="组 59"/>
            <p:cNvGrpSpPr/>
            <p:nvPr/>
          </p:nvGrpSpPr>
          <p:grpSpPr>
            <a:xfrm>
              <a:off x="12039604" y="252856"/>
              <a:ext cx="152393" cy="484287"/>
              <a:chOff x="12039604" y="252856"/>
              <a:chExt cx="152393" cy="484287"/>
            </a:xfrm>
          </p:grpSpPr>
          <p:sp>
            <p:nvSpPr>
              <p:cNvPr id="64" name="圆角矩形 63"/>
              <p:cNvSpPr/>
              <p:nvPr/>
            </p:nvSpPr>
            <p:spPr>
              <a:xfrm rot="16200000" flipV="1">
                <a:off x="12072988" y="518121"/>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5" name="圆角矩形 64"/>
              <p:cNvSpPr/>
              <p:nvPr/>
            </p:nvSpPr>
            <p:spPr>
              <a:xfrm rot="16200000" flipV="1">
                <a:off x="12072988" y="618134"/>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6" name="圆角矩形 65"/>
              <p:cNvSpPr/>
              <p:nvPr/>
            </p:nvSpPr>
            <p:spPr>
              <a:xfrm rot="16200000" flipV="1">
                <a:off x="12072988" y="321750"/>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7" name="圆角矩形 66"/>
              <p:cNvSpPr/>
              <p:nvPr/>
            </p:nvSpPr>
            <p:spPr>
              <a:xfrm rot="16200000" flipV="1">
                <a:off x="12072988" y="42176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8" name="圆角矩形 67"/>
              <p:cNvSpPr/>
              <p:nvPr/>
            </p:nvSpPr>
            <p:spPr>
              <a:xfrm rot="16200000" flipV="1">
                <a:off x="12072987" y="21947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nvGrpSpPr>
            <p:cNvPr id="61" name="组合 99"/>
            <p:cNvGrpSpPr/>
            <p:nvPr/>
          </p:nvGrpSpPr>
          <p:grpSpPr>
            <a:xfrm>
              <a:off x="11454105" y="252857"/>
              <a:ext cx="491115" cy="484287"/>
              <a:chOff x="1528923" y="220268"/>
              <a:chExt cx="1284096" cy="1266241"/>
            </a:xfrm>
          </p:grpSpPr>
          <p:sp>
            <p:nvSpPr>
              <p:cNvPr id="62" name="圆角矩形 61"/>
              <p:cNvSpPr/>
              <p:nvPr/>
            </p:nvSpPr>
            <p:spPr>
              <a:xfrm rot="16200000" flipV="1">
                <a:off x="1537850" y="211341"/>
                <a:ext cx="1266241" cy="1284096"/>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3" name="Freeform 96"/>
              <p:cNvSpPr/>
              <p:nvPr/>
            </p:nvSpPr>
            <p:spPr bwMode="auto">
              <a:xfrm>
                <a:off x="1804148" y="499514"/>
                <a:ext cx="733647" cy="707752"/>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grpSp>
      </p:grpSp>
      <p:sp>
        <p:nvSpPr>
          <p:cNvPr id="30" name="文本框 29"/>
          <p:cNvSpPr txBox="1"/>
          <p:nvPr/>
        </p:nvSpPr>
        <p:spPr>
          <a:xfrm>
            <a:off x="6024937" y="324997"/>
            <a:ext cx="1066842" cy="384721"/>
          </a:xfrm>
          <a:prstGeom prst="rect">
            <a:avLst/>
          </a:prstGeom>
          <a:noFill/>
        </p:spPr>
        <p:txBody>
          <a:bodyPr wrap="square" rtlCol="0">
            <a:spAutoFit/>
          </a:bodyPr>
          <a:lstStyle/>
          <a:p>
            <a:r>
              <a:rPr lang="en-US" altLang="zh-CN" dirty="0" smtClean="0">
                <a:solidFill>
                  <a:prstClr val="black"/>
                </a:solidFill>
                <a:latin typeface="Times New Roman" panose="02020603050405020304" pitchFamily="18" charset="0"/>
                <a:cs typeface="Times New Roman" panose="02020603050405020304" pitchFamily="18" charset="0"/>
              </a:rPr>
              <a:t>SRGAN</a:t>
            </a:r>
            <a:endParaRPr lang="zh-CN" altLang="en-US" dirty="0">
              <a:solidFill>
                <a:prstClr val="black"/>
              </a:solidFill>
              <a:latin typeface="Times New Roman" panose="02020603050405020304" pitchFamily="18" charset="0"/>
              <a:cs typeface="Times New Roman" panose="02020603050405020304" pitchFamily="18" charset="0"/>
            </a:endParaRPr>
          </a:p>
        </p:txBody>
      </p:sp>
      <p:sp>
        <p:nvSpPr>
          <p:cNvPr id="14" name="文本框 13"/>
          <p:cNvSpPr txBox="1"/>
          <p:nvPr/>
        </p:nvSpPr>
        <p:spPr>
          <a:xfrm>
            <a:off x="738747" y="1367507"/>
            <a:ext cx="1777285" cy="384721"/>
          </a:xfrm>
          <a:prstGeom prst="rect">
            <a:avLst/>
          </a:prstGeom>
          <a:noFill/>
        </p:spPr>
        <p:txBody>
          <a:bodyPr wrap="square" rtlCol="0">
            <a:spAutoFit/>
          </a:bodyPr>
          <a:lstStyle/>
          <a:p>
            <a:r>
              <a:rPr lang="en-US" altLang="zh-CN" dirty="0" smtClean="0">
                <a:latin typeface="Times New Roman" panose="02020603050405020304" pitchFamily="18" charset="0"/>
                <a:cs typeface="Times New Roman" panose="02020603050405020304" pitchFamily="18" charset="0"/>
              </a:rPr>
              <a:t>Content loss</a:t>
            </a:r>
            <a:endParaRPr lang="zh-CN" alt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7" name="文本框 16"/>
              <p:cNvSpPr txBox="1"/>
              <p:nvPr/>
            </p:nvSpPr>
            <p:spPr>
              <a:xfrm>
                <a:off x="1989707" y="2134831"/>
                <a:ext cx="6014595" cy="88024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𝑙</m:t>
                          </m:r>
                        </m:e>
                        <m:sub>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sub>
                      </m:sSub>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𝑊</m:t>
                              </m:r>
                            </m:e>
                            <m:sub>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sub>
                          </m:s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𝐻</m:t>
                              </m:r>
                            </m:e>
                            <m:sub>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sub>
                          </m:sSub>
                        </m:den>
                      </m:f>
                      <m:nary>
                        <m:naryPr>
                          <m:chr m:val="∑"/>
                          <m:ctrlPr>
                            <a:rPr lang="en-US"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𝑥</m:t>
                          </m:r>
                          <m:r>
                            <a:rPr lang="en-US" altLang="zh-CN" b="0" i="1" smtClean="0">
                              <a:latin typeface="Cambria Math" panose="02040503050406030204" pitchFamily="18" charset="0"/>
                            </a:rPr>
                            <m:t>=1</m:t>
                          </m:r>
                        </m:sub>
                        <m:sup>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𝑊</m:t>
                              </m:r>
                            </m:e>
                            <m:sub>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sub>
                          </m:sSub>
                        </m:sup>
                        <m:e>
                          <m:nary>
                            <m:naryPr>
                              <m:chr m:val="∑"/>
                              <m:ctrlPr>
                                <a:rPr lang="en-US" altLang="zh-CN" i="1">
                                  <a:latin typeface="Cambria Math" panose="02040503050406030204" pitchFamily="18" charset="0"/>
                                </a:rPr>
                              </m:ctrlPr>
                            </m:naryPr>
                            <m:sub>
                              <m:r>
                                <m:rPr>
                                  <m:brk m:alnAt="23"/>
                                </m:rPr>
                                <a:rPr lang="en-US" altLang="zh-CN" b="0" i="1" smtClean="0">
                                  <a:latin typeface="Cambria Math" panose="02040503050406030204" pitchFamily="18" charset="0"/>
                                </a:rPr>
                                <m:t>𝑦</m:t>
                              </m:r>
                              <m:r>
                                <a:rPr lang="en-US" altLang="zh-CN" b="0" i="1" smtClean="0">
                                  <a:latin typeface="Cambria Math" panose="02040503050406030204" pitchFamily="18" charset="0"/>
                                </a:rPr>
                                <m:t>=1</m:t>
                              </m:r>
                            </m:sub>
                            <m:sup>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𝐻</m:t>
                                  </m:r>
                                </m:e>
                                <m:sub>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sub>
                              </m:sSub>
                            </m:sup>
                            <m:e>
                              <m:sSup>
                                <m:sSupPr>
                                  <m:ctrlPr>
                                    <a:rPr lang="en-US" altLang="zh-CN" i="1" smtClean="0">
                                      <a:latin typeface="Cambria Math" panose="02040503050406030204" pitchFamily="18" charset="0"/>
                                    </a:rPr>
                                  </m:ctrlPr>
                                </m:sSupPr>
                                <m:e>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zh-CN" altLang="en-US" i="1">
                                              <a:latin typeface="Cambria Math" panose="02040503050406030204" pitchFamily="18" charset="0"/>
                                            </a:rPr>
                                            <m:t>𝜙</m:t>
                                          </m:r>
                                        </m:e>
                                        <m:sub>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𝑗</m:t>
                                          </m:r>
                                        </m:sub>
                                      </m:sSub>
                                      <m:sSub>
                                        <m:sSubPr>
                                          <m:ctrlPr>
                                            <a:rPr lang="en-US" altLang="zh-CN" i="1">
                                              <a:latin typeface="Cambria Math" panose="02040503050406030204" pitchFamily="18" charset="0"/>
                                            </a:rPr>
                                          </m:ctrlPr>
                                        </m:sSubPr>
                                        <m:e>
                                          <m:d>
                                            <m:dPr>
                                              <m:ctrlPr>
                                                <a:rPr lang="en-US" altLang="zh-CN" i="1">
                                                  <a:latin typeface="Cambria Math" panose="02040503050406030204" pitchFamily="18" charset="0"/>
                                                </a:rPr>
                                              </m:ctrlPr>
                                            </m:dPr>
                                            <m:e>
                                              <m:sSup>
                                                <m:sSupPr>
                                                  <m:ctrlPr>
                                                    <a:rPr lang="en-US" altLang="zh-CN" i="1">
                                                      <a:latin typeface="Cambria Math" panose="02040503050406030204" pitchFamily="18" charset="0"/>
                                                    </a:rPr>
                                                  </m:ctrlPr>
                                                </m:sSupPr>
                                                <m:e>
                                                  <m:r>
                                                    <a:rPr lang="en-US" altLang="zh-CN" i="1">
                                                      <a:latin typeface="Cambria Math" panose="02040503050406030204" pitchFamily="18" charset="0"/>
                                                    </a:rPr>
                                                    <m:t>𝐼</m:t>
                                                  </m:r>
                                                </m:e>
                                                <m:sup>
                                                  <m:r>
                                                    <a:rPr lang="en-US" altLang="zh-CN" i="1">
                                                      <a:latin typeface="Cambria Math" panose="02040503050406030204" pitchFamily="18" charset="0"/>
                                                    </a:rPr>
                                                    <m:t>𝐻𝑅</m:t>
                                                  </m:r>
                                                </m:sup>
                                              </m:sSup>
                                            </m:e>
                                          </m:d>
                                        </m:e>
                                        <m:sub>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𝜙</m:t>
                                          </m:r>
                                        </m:e>
                                        <m:sub>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𝑗</m:t>
                                          </m:r>
                                        </m:sub>
                                      </m:sSub>
                                      <m:sSub>
                                        <m:sSubPr>
                                          <m:ctrlPr>
                                            <a:rPr lang="en-US" altLang="zh-CN" i="1">
                                              <a:latin typeface="Cambria Math" panose="02040503050406030204" pitchFamily="18" charset="0"/>
                                            </a:rPr>
                                          </m:ctrlPr>
                                        </m:sSubPr>
                                        <m:e>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sSub>
                                                    <m:sSubPr>
                                                      <m:ctrlPr>
                                                        <a:rPr lang="en-US" altLang="zh-CN" i="1">
                                                          <a:latin typeface="Cambria Math" panose="02040503050406030204" pitchFamily="18" charset="0"/>
                                                        </a:rPr>
                                                      </m:ctrlPr>
                                                    </m:sSubPr>
                                                    <m:e>
                                                      <m:r>
                                                        <a:rPr lang="zh-CN" altLang="en-US" i="1">
                                                          <a:latin typeface="Cambria Math" panose="02040503050406030204" pitchFamily="18" charset="0"/>
                                                        </a:rPr>
                                                        <m:t>𝜃</m:t>
                                                      </m:r>
                                                    </m:e>
                                                    <m:sub>
                                                      <m:r>
                                                        <a:rPr lang="en-US" altLang="zh-CN" i="1">
                                                          <a:latin typeface="Cambria Math" panose="02040503050406030204" pitchFamily="18" charset="0"/>
                                                        </a:rPr>
                                                        <m:t>𝐺</m:t>
                                                      </m:r>
                                                    </m:sub>
                                                  </m:sSub>
                                                </m:sub>
                                              </m:sSub>
                                              <m:d>
                                                <m:dPr>
                                                  <m:ctrlPr>
                                                    <a:rPr lang="en-US" altLang="zh-CN" i="1">
                                                      <a:latin typeface="Cambria Math" panose="02040503050406030204" pitchFamily="18" charset="0"/>
                                                    </a:rPr>
                                                  </m:ctrlPr>
                                                </m:dPr>
                                                <m:e>
                                                  <m:sSup>
                                                    <m:sSupPr>
                                                      <m:ctrlPr>
                                                        <a:rPr lang="en-US" altLang="zh-CN" i="1">
                                                          <a:latin typeface="Cambria Math" panose="02040503050406030204" pitchFamily="18" charset="0"/>
                                                        </a:rPr>
                                                      </m:ctrlPr>
                                                    </m:sSupPr>
                                                    <m:e>
                                                      <m:r>
                                                        <a:rPr lang="en-US" altLang="zh-CN" i="1">
                                                          <a:latin typeface="Cambria Math" panose="02040503050406030204" pitchFamily="18" charset="0"/>
                                                        </a:rPr>
                                                        <m:t>𝐼</m:t>
                                                      </m:r>
                                                    </m:e>
                                                    <m:sup>
                                                      <m:r>
                                                        <a:rPr lang="en-US" altLang="zh-CN" i="1">
                                                          <a:latin typeface="Cambria Math" panose="02040503050406030204" pitchFamily="18" charset="0"/>
                                                        </a:rPr>
                                                        <m:t>𝐿𝑅</m:t>
                                                      </m:r>
                                                    </m:sup>
                                                  </m:sSup>
                                                </m:e>
                                              </m:d>
                                            </m:e>
                                          </m:d>
                                        </m:e>
                                        <m:sub>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sub>
                                      </m:sSub>
                                    </m:e>
                                  </m:d>
                                </m:e>
                                <m:sup>
                                  <m:r>
                                    <a:rPr lang="en-US" altLang="zh-CN" b="0" i="1" smtClean="0">
                                      <a:latin typeface="Cambria Math" panose="02040503050406030204" pitchFamily="18" charset="0"/>
                                    </a:rPr>
                                    <m:t>2</m:t>
                                  </m:r>
                                </m:sup>
                              </m:sSup>
                            </m:e>
                          </m:nary>
                        </m:e>
                      </m:nary>
                    </m:oMath>
                  </m:oMathPara>
                </a14:m>
                <a:endParaRPr lang="zh-CN" altLang="en-US" dirty="0"/>
              </a:p>
            </p:txBody>
          </p:sp>
        </mc:Choice>
        <mc:Fallback xmlns="">
          <p:sp>
            <p:nvSpPr>
              <p:cNvPr id="17" name="文本框 16"/>
              <p:cNvSpPr txBox="1">
                <a:spLocks noRot="1" noChangeAspect="1" noMove="1" noResize="1" noEditPoints="1" noAdjustHandles="1" noChangeArrowheads="1" noChangeShapeType="1" noTextEdit="1"/>
              </p:cNvSpPr>
              <p:nvPr/>
            </p:nvSpPr>
            <p:spPr>
              <a:xfrm>
                <a:off x="1989707" y="2134831"/>
                <a:ext cx="6014595" cy="880241"/>
              </a:xfrm>
              <a:prstGeom prst="rect">
                <a:avLst/>
              </a:prstGeom>
              <a:blipFill rotWithShape="0">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文本框 17"/>
              <p:cNvSpPr txBox="1"/>
              <p:nvPr/>
            </p:nvSpPr>
            <p:spPr>
              <a:xfrm>
                <a:off x="705774" y="3623825"/>
                <a:ext cx="11492441" cy="1972976"/>
              </a:xfrm>
              <a:prstGeom prst="rect">
                <a:avLst/>
              </a:prstGeom>
              <a:noFill/>
            </p:spPr>
            <p:txBody>
              <a:bodyPr wrap="none" rtlCol="0">
                <a:spAutoFit/>
              </a:bodyPr>
              <a:lstStyle/>
              <a:p>
                <a:r>
                  <a:rPr lang="en-US" altLang="zh-CN" dirty="0" smtClean="0">
                    <a:latin typeface="Times New Roman" panose="02020603050405020304" pitchFamily="18" charset="0"/>
                    <a:cs typeface="Times New Roman" panose="02020603050405020304" pitchFamily="18" charset="0"/>
                  </a:rPr>
                  <a:t>  </a:t>
                </a:r>
                <a:r>
                  <a:rPr lang="en-US" altLang="zh-CN" sz="2000" dirty="0" smtClean="0">
                    <a:latin typeface="Times New Roman" panose="02020603050405020304" pitchFamily="18" charset="0"/>
                    <a:cs typeface="Times New Roman" panose="02020603050405020304" pitchFamily="18" charset="0"/>
                  </a:rPr>
                  <a:t>Instead of relying on pixel-wise losses such as MSE loss, VGG loss as the Euclidean distance between the </a:t>
                </a:r>
              </a:p>
              <a:p>
                <a:r>
                  <a:rPr lang="en-US" altLang="zh-CN" sz="2000" dirty="0" smtClean="0">
                    <a:latin typeface="Times New Roman" panose="02020603050405020304" pitchFamily="18" charset="0"/>
                    <a:cs typeface="Times New Roman" panose="02020603050405020304" pitchFamily="18" charset="0"/>
                  </a:rPr>
                  <a:t> feature representations of a  reconstructed image and the reference image. </a:t>
                </a:r>
              </a:p>
              <a:p>
                <a:r>
                  <a:rPr lang="en-US" altLang="zh-CN" sz="2000" dirty="0" smtClean="0"/>
                  <a:t> </a:t>
                </a:r>
                <a14:m>
                  <m:oMath xmlns:m="http://schemas.openxmlformats.org/officeDocument/2006/math">
                    <m:sSub>
                      <m:sSubPr>
                        <m:ctrlPr>
                          <a:rPr lang="en-US" altLang="zh-CN" sz="2000" i="1">
                            <a:latin typeface="Cambria Math" panose="02040503050406030204" pitchFamily="18" charset="0"/>
                          </a:rPr>
                        </m:ctrlPr>
                      </m:sSubPr>
                      <m:e>
                        <m:r>
                          <a:rPr lang="zh-CN" altLang="en-US" sz="2000" i="1">
                            <a:latin typeface="Cambria Math" panose="02040503050406030204" pitchFamily="18" charset="0"/>
                          </a:rPr>
                          <m:t>𝜙</m:t>
                        </m:r>
                      </m:e>
                      <m:sub>
                        <m:r>
                          <a:rPr lang="en-US" altLang="zh-CN" sz="2000" i="1">
                            <a:latin typeface="Cambria Math" panose="02040503050406030204" pitchFamily="18" charset="0"/>
                          </a:rPr>
                          <m:t>𝑖</m:t>
                        </m:r>
                        <m:r>
                          <a:rPr lang="en-US" altLang="zh-CN" sz="2000" i="1">
                            <a:latin typeface="Cambria Math" panose="02040503050406030204" pitchFamily="18" charset="0"/>
                          </a:rPr>
                          <m:t>,</m:t>
                        </m:r>
                        <m:r>
                          <a:rPr lang="en-US" altLang="zh-CN" sz="2000" i="1">
                            <a:latin typeface="Cambria Math" panose="02040503050406030204" pitchFamily="18" charset="0"/>
                          </a:rPr>
                          <m:t>𝑗</m:t>
                        </m:r>
                      </m:sub>
                    </m:sSub>
                  </m:oMath>
                </a14:m>
                <a:r>
                  <a:rPr lang="en-US" altLang="zh-CN" sz="2000" dirty="0" smtClean="0">
                    <a:latin typeface="Times New Roman" panose="02020603050405020304" pitchFamily="18" charset="0"/>
                    <a:cs typeface="Times New Roman" panose="02020603050405020304" pitchFamily="18" charset="0"/>
                  </a:rPr>
                  <a:t> indicates the feature map of obtained by the j-</a:t>
                </a:r>
                <a:r>
                  <a:rPr lang="en-US" altLang="zh-CN" sz="2000" dirty="0" err="1" smtClean="0">
                    <a:latin typeface="Times New Roman" panose="02020603050405020304" pitchFamily="18" charset="0"/>
                    <a:cs typeface="Times New Roman" panose="02020603050405020304" pitchFamily="18" charset="0"/>
                  </a:rPr>
                  <a:t>th</a:t>
                </a:r>
                <a:r>
                  <a:rPr lang="en-US" altLang="zh-CN" sz="2000" dirty="0" smtClean="0">
                    <a:latin typeface="Times New Roman" panose="02020603050405020304" pitchFamily="18" charset="0"/>
                    <a:cs typeface="Times New Roman" panose="02020603050405020304" pitchFamily="18" charset="0"/>
                  </a:rPr>
                  <a:t> convolution before the </a:t>
                </a:r>
                <a:r>
                  <a:rPr lang="en-US" altLang="zh-CN" sz="2000" dirty="0" err="1" smtClean="0">
                    <a:latin typeface="Times New Roman" panose="02020603050405020304" pitchFamily="18" charset="0"/>
                    <a:cs typeface="Times New Roman" panose="02020603050405020304" pitchFamily="18" charset="0"/>
                  </a:rPr>
                  <a:t>i-th</a:t>
                </a:r>
                <a:r>
                  <a:rPr lang="en-US" altLang="zh-CN" sz="2000" dirty="0" smtClean="0">
                    <a:latin typeface="Times New Roman" panose="02020603050405020304" pitchFamily="18" charset="0"/>
                    <a:cs typeface="Times New Roman" panose="02020603050405020304" pitchFamily="18" charset="0"/>
                  </a:rPr>
                  <a:t> maxpooling layer within</a:t>
                </a:r>
              </a:p>
              <a:p>
                <a:r>
                  <a:rPr lang="en-US" altLang="zh-CN" sz="2000" dirty="0" smtClean="0">
                    <a:latin typeface="Times New Roman" panose="02020603050405020304" pitchFamily="18" charset="0"/>
                    <a:cs typeface="Times New Roman" panose="02020603050405020304" pitchFamily="18" charset="0"/>
                  </a:rPr>
                  <a:t> the VGG19 network.</a:t>
                </a:r>
              </a:p>
              <a:p>
                <a:r>
                  <a:rPr lang="en-US" altLang="zh-CN" sz="2000" dirty="0" smtClean="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𝑊</m:t>
                        </m:r>
                      </m:e>
                      <m:sub>
                        <m:r>
                          <a:rPr lang="en-US" altLang="zh-CN" sz="2000" i="1">
                            <a:latin typeface="Cambria Math" panose="02040503050406030204" pitchFamily="18" charset="0"/>
                          </a:rPr>
                          <m:t>𝑖</m:t>
                        </m:r>
                        <m:r>
                          <a:rPr lang="en-US" altLang="zh-CN" sz="2000" i="1">
                            <a:latin typeface="Cambria Math" panose="02040503050406030204" pitchFamily="18" charset="0"/>
                          </a:rPr>
                          <m:t>,</m:t>
                        </m:r>
                        <m:r>
                          <a:rPr lang="en-US" altLang="zh-CN" sz="2000" i="1">
                            <a:latin typeface="Cambria Math" panose="02040503050406030204" pitchFamily="18" charset="0"/>
                          </a:rPr>
                          <m:t>𝑗</m:t>
                        </m:r>
                      </m:sub>
                    </m:sSub>
                    <m:r>
                      <a:rPr lang="en-US" altLang="zh-CN" sz="2000" b="0" i="1" smtClean="0">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𝐻</m:t>
                        </m:r>
                      </m:e>
                      <m:sub>
                        <m:r>
                          <a:rPr lang="en-US" altLang="zh-CN" sz="2000" i="1">
                            <a:latin typeface="Cambria Math" panose="02040503050406030204" pitchFamily="18" charset="0"/>
                          </a:rPr>
                          <m:t>𝑖</m:t>
                        </m:r>
                        <m:r>
                          <a:rPr lang="en-US" altLang="zh-CN" sz="2000" i="1">
                            <a:latin typeface="Cambria Math" panose="02040503050406030204" pitchFamily="18" charset="0"/>
                          </a:rPr>
                          <m:t>,</m:t>
                        </m:r>
                        <m:r>
                          <a:rPr lang="en-US" altLang="zh-CN" sz="2000" i="1">
                            <a:latin typeface="Cambria Math" panose="02040503050406030204" pitchFamily="18" charset="0"/>
                          </a:rPr>
                          <m:t>𝑗</m:t>
                        </m:r>
                      </m:sub>
                    </m:sSub>
                  </m:oMath>
                </a14:m>
                <a:r>
                  <a:rPr lang="en-US" altLang="zh-CN" sz="2000" dirty="0" smtClean="0">
                    <a:latin typeface="Times New Roman" panose="02020603050405020304" pitchFamily="18" charset="0"/>
                    <a:cs typeface="Times New Roman" panose="02020603050405020304" pitchFamily="18" charset="0"/>
                  </a:rPr>
                  <a:t> respective feature maps within the VGG network.</a:t>
                </a:r>
              </a:p>
              <a:p>
                <a:endParaRPr lang="zh-CN" altLang="en-US" dirty="0">
                  <a:latin typeface="Times New Roman" panose="02020603050405020304" pitchFamily="18" charset="0"/>
                  <a:cs typeface="Times New Roman" panose="02020603050405020304" pitchFamily="18" charset="0"/>
                </a:endParaRPr>
              </a:p>
            </p:txBody>
          </p:sp>
        </mc:Choice>
        <mc:Fallback xmlns="">
          <p:sp>
            <p:nvSpPr>
              <p:cNvPr id="18" name="文本框 17"/>
              <p:cNvSpPr txBox="1">
                <a:spLocks noRot="1" noChangeAspect="1" noMove="1" noResize="1" noEditPoints="1" noAdjustHandles="1" noChangeArrowheads="1" noChangeShapeType="1" noTextEdit="1"/>
              </p:cNvSpPr>
              <p:nvPr/>
            </p:nvSpPr>
            <p:spPr>
              <a:xfrm>
                <a:off x="705774" y="3623825"/>
                <a:ext cx="11492441" cy="1972976"/>
              </a:xfrm>
              <a:prstGeom prst="rect">
                <a:avLst/>
              </a:prstGeom>
              <a:blipFill rotWithShape="0">
                <a:blip r:embed="rId3"/>
                <a:stretch>
                  <a:fillRect l="-53" t="-1543"/>
                </a:stretch>
              </a:blipFill>
            </p:spPr>
            <p:txBody>
              <a:bodyPr/>
              <a:lstStyle/>
              <a:p>
                <a:r>
                  <a:rPr lang="zh-CN" altLang="en-US">
                    <a:noFill/>
                  </a:rPr>
                  <a:t> </a:t>
                </a:r>
              </a:p>
            </p:txBody>
          </p:sp>
        </mc:Fallback>
      </mc:AlternateContent>
      <p:sp>
        <p:nvSpPr>
          <p:cNvPr id="22" name="文本框 21"/>
          <p:cNvSpPr txBox="1"/>
          <p:nvPr/>
        </p:nvSpPr>
        <p:spPr>
          <a:xfrm>
            <a:off x="9284090" y="338483"/>
            <a:ext cx="2170011" cy="323163"/>
          </a:xfrm>
          <a:prstGeom prst="rect">
            <a:avLst/>
          </a:prstGeom>
          <a:noFill/>
        </p:spPr>
        <p:txBody>
          <a:bodyPr wrap="square" lIns="91438" tIns="45719" rIns="91438" bIns="45719" rtlCol="0">
            <a:spAutoFit/>
          </a:bodyPr>
          <a:lstStyle/>
          <a:p>
            <a:pPr algn="r"/>
            <a:r>
              <a:rPr lang="zh-CN" altLang="en-US" sz="1500" dirty="0" smtClean="0">
                <a:solidFill>
                  <a:prstClr val="black">
                    <a:lumMod val="50000"/>
                    <a:lumOff val="50000"/>
                  </a:prstClr>
                </a:solidFill>
                <a:latin typeface="微软雅黑" panose="020B0503020204020204" pitchFamily="34" charset="-122"/>
              </a:rPr>
              <a:t>中国石油大学</a:t>
            </a:r>
            <a:endParaRPr lang="zh-CN" altLang="en-US" sz="1500" dirty="0">
              <a:solidFill>
                <a:prstClr val="black">
                  <a:lumMod val="50000"/>
                  <a:lumOff val="50000"/>
                </a:prst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158013126"/>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矩形 52"/>
          <p:cNvSpPr/>
          <p:nvPr/>
        </p:nvSpPr>
        <p:spPr>
          <a:xfrm>
            <a:off x="2438403" y="252859"/>
            <a:ext cx="9753599" cy="484285"/>
          </a:xfrm>
          <a:prstGeom prst="rect">
            <a:avLst/>
          </a:prstGeom>
          <a:gradFill>
            <a:gsLst>
              <a:gs pos="0">
                <a:schemeClr val="accent1">
                  <a:lumMod val="5000"/>
                  <a:lumOff val="95000"/>
                  <a:alpha val="0"/>
                </a:schemeClr>
              </a:gs>
              <a:gs pos="78000">
                <a:schemeClr val="accent5"/>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54" name="圆角矩形 53"/>
          <p:cNvSpPr/>
          <p:nvPr/>
        </p:nvSpPr>
        <p:spPr>
          <a:xfrm rot="10800000" flipV="1">
            <a:off x="-5664" y="249441"/>
            <a:ext cx="484287" cy="491115"/>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2</a:t>
            </a:r>
            <a:endParaRPr lang="zh-CN" altLang="en-US" sz="3600" dirty="0"/>
          </a:p>
        </p:txBody>
      </p:sp>
      <p:sp>
        <p:nvSpPr>
          <p:cNvPr id="55" name="文本框 54"/>
          <p:cNvSpPr txBox="1"/>
          <p:nvPr/>
        </p:nvSpPr>
        <p:spPr>
          <a:xfrm>
            <a:off x="647718" y="267581"/>
            <a:ext cx="1723541" cy="461661"/>
          </a:xfrm>
          <a:prstGeom prst="rect">
            <a:avLst/>
          </a:prstGeom>
          <a:noFill/>
        </p:spPr>
        <p:txBody>
          <a:bodyPr wrap="none" lIns="91436" tIns="45718" rIns="91436" bIns="45718" rtlCol="0">
            <a:spAutoFit/>
          </a:bodyPr>
          <a:lstStyle/>
          <a:p>
            <a:r>
              <a:rPr lang="zh-CN" altLang="en-US" sz="2400" spc="600" dirty="0" smtClean="0">
                <a:solidFill>
                  <a:schemeClr val="tx2"/>
                </a:solidFill>
                <a:latin typeface="微软雅黑" panose="020B0503020204020204" pitchFamily="34" charset="-122"/>
                <a:ea typeface="微软雅黑" panose="020B0503020204020204" pitchFamily="34" charset="-122"/>
              </a:rPr>
              <a:t>研究</a:t>
            </a:r>
            <a:r>
              <a:rPr lang="zh-CN" altLang="en-US" sz="2400" spc="600" dirty="0">
                <a:solidFill>
                  <a:schemeClr val="tx2"/>
                </a:solidFill>
                <a:latin typeface="微软雅黑" panose="020B0503020204020204" pitchFamily="34" charset="-122"/>
                <a:ea typeface="微软雅黑" panose="020B0503020204020204" pitchFamily="34" charset="-122"/>
              </a:rPr>
              <a:t>方法</a:t>
            </a:r>
          </a:p>
        </p:txBody>
      </p:sp>
      <p:sp>
        <p:nvSpPr>
          <p:cNvPr id="56" name="矩形 55"/>
          <p:cNvSpPr/>
          <p:nvPr/>
        </p:nvSpPr>
        <p:spPr>
          <a:xfrm>
            <a:off x="2835393" y="324999"/>
            <a:ext cx="2734651" cy="384717"/>
          </a:xfrm>
          <a:prstGeom prst="rect">
            <a:avLst/>
          </a:prstGeom>
        </p:spPr>
        <p:txBody>
          <a:bodyPr wrap="none" lIns="91436" tIns="45718" rIns="91436" bIns="45718">
            <a:spAutoFit/>
          </a:bodyPr>
          <a:lstStyle/>
          <a:p>
            <a:pPr algn="ctr"/>
            <a:r>
              <a:rPr lang="en-US" altLang="zh-CN" dirty="0">
                <a:solidFill>
                  <a:schemeClr val="bg1"/>
                </a:solidFill>
                <a:latin typeface="微软雅黑" panose="020B0503020204020204" pitchFamily="34" charset="-122"/>
                <a:ea typeface="微软雅黑" panose="020B0503020204020204" pitchFamily="34" charset="-122"/>
              </a:rPr>
              <a:t>RESEARCH </a:t>
            </a:r>
            <a:r>
              <a:rPr lang="en-US" altLang="zh-CN" dirty="0" smtClean="0">
                <a:solidFill>
                  <a:schemeClr val="bg1"/>
                </a:solidFill>
                <a:latin typeface="微软雅黑" panose="020B0503020204020204" pitchFamily="34" charset="-122"/>
                <a:ea typeface="微软雅黑" panose="020B0503020204020204" pitchFamily="34" charset="-122"/>
              </a:rPr>
              <a:t>METHODS</a:t>
            </a:r>
            <a:endParaRPr lang="en-US" altLang="zh-CN" dirty="0">
              <a:solidFill>
                <a:schemeClr val="bg1"/>
              </a:solidFill>
              <a:latin typeface="微软雅黑" panose="020B0503020204020204" pitchFamily="34" charset="-122"/>
              <a:ea typeface="微软雅黑" panose="020B0503020204020204" pitchFamily="34" charset="-122"/>
            </a:endParaRPr>
          </a:p>
        </p:txBody>
      </p:sp>
      <p:grpSp>
        <p:nvGrpSpPr>
          <p:cNvPr id="58" name="组 57"/>
          <p:cNvGrpSpPr/>
          <p:nvPr/>
        </p:nvGrpSpPr>
        <p:grpSpPr>
          <a:xfrm>
            <a:off x="11454106" y="252857"/>
            <a:ext cx="737892" cy="484288"/>
            <a:chOff x="11454105" y="252856"/>
            <a:chExt cx="737892" cy="484288"/>
          </a:xfrm>
        </p:grpSpPr>
        <p:grpSp>
          <p:nvGrpSpPr>
            <p:cNvPr id="60" name="组 59"/>
            <p:cNvGrpSpPr/>
            <p:nvPr/>
          </p:nvGrpSpPr>
          <p:grpSpPr>
            <a:xfrm>
              <a:off x="12039604" y="252856"/>
              <a:ext cx="152393" cy="484287"/>
              <a:chOff x="12039604" y="252856"/>
              <a:chExt cx="152393" cy="484287"/>
            </a:xfrm>
          </p:grpSpPr>
          <p:sp>
            <p:nvSpPr>
              <p:cNvPr id="64" name="圆角矩形 63"/>
              <p:cNvSpPr/>
              <p:nvPr/>
            </p:nvSpPr>
            <p:spPr>
              <a:xfrm rot="16200000" flipV="1">
                <a:off x="12072988" y="518121"/>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圆角矩形 64"/>
              <p:cNvSpPr/>
              <p:nvPr/>
            </p:nvSpPr>
            <p:spPr>
              <a:xfrm rot="16200000" flipV="1">
                <a:off x="12072988" y="618134"/>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圆角矩形 65"/>
              <p:cNvSpPr/>
              <p:nvPr/>
            </p:nvSpPr>
            <p:spPr>
              <a:xfrm rot="16200000" flipV="1">
                <a:off x="12072988" y="321750"/>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圆角矩形 66"/>
              <p:cNvSpPr/>
              <p:nvPr/>
            </p:nvSpPr>
            <p:spPr>
              <a:xfrm rot="16200000" flipV="1">
                <a:off x="12072988" y="42176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圆角矩形 67"/>
              <p:cNvSpPr/>
              <p:nvPr/>
            </p:nvSpPr>
            <p:spPr>
              <a:xfrm rot="16200000" flipV="1">
                <a:off x="12072987" y="21947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1" name="组合 99"/>
            <p:cNvGrpSpPr/>
            <p:nvPr/>
          </p:nvGrpSpPr>
          <p:grpSpPr>
            <a:xfrm>
              <a:off x="11454105" y="252857"/>
              <a:ext cx="491115" cy="484287"/>
              <a:chOff x="1528923" y="220268"/>
              <a:chExt cx="1284096" cy="1266241"/>
            </a:xfrm>
          </p:grpSpPr>
          <p:sp>
            <p:nvSpPr>
              <p:cNvPr id="62" name="圆角矩形 61"/>
              <p:cNvSpPr/>
              <p:nvPr/>
            </p:nvSpPr>
            <p:spPr>
              <a:xfrm rot="16200000" flipV="1">
                <a:off x="1537850" y="211341"/>
                <a:ext cx="1266241" cy="1284096"/>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Freeform 96"/>
              <p:cNvSpPr/>
              <p:nvPr/>
            </p:nvSpPr>
            <p:spPr bwMode="auto">
              <a:xfrm>
                <a:off x="1804148" y="499514"/>
                <a:ext cx="733647" cy="707752"/>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grpSp>
      </p:grpSp>
      <p:sp>
        <p:nvSpPr>
          <p:cNvPr id="2" name="文本框 1"/>
          <p:cNvSpPr txBox="1"/>
          <p:nvPr/>
        </p:nvSpPr>
        <p:spPr>
          <a:xfrm>
            <a:off x="6024937" y="324997"/>
            <a:ext cx="1066842" cy="384721"/>
          </a:xfrm>
          <a:prstGeom prst="rect">
            <a:avLst/>
          </a:prstGeom>
          <a:noFill/>
        </p:spPr>
        <p:txBody>
          <a:bodyPr wrap="square" rtlCol="0">
            <a:spAutoFit/>
          </a:bodyPr>
          <a:lstStyle/>
          <a:p>
            <a:r>
              <a:rPr lang="en-US" altLang="zh-CN" dirty="0" smtClean="0">
                <a:latin typeface="Times New Roman" panose="02020603050405020304" pitchFamily="18" charset="0"/>
                <a:cs typeface="Times New Roman" panose="02020603050405020304" pitchFamily="18" charset="0"/>
              </a:rPr>
              <a:t>SRGAN</a:t>
            </a:r>
            <a:endParaRPr lang="zh-CN" altLang="en-US" dirty="0">
              <a:latin typeface="Times New Roman" panose="02020603050405020304" pitchFamily="18" charset="0"/>
              <a:cs typeface="Times New Roman" panose="02020603050405020304" pitchFamily="18" charset="0"/>
            </a:endParaRPr>
          </a:p>
        </p:txBody>
      </p:sp>
      <p:pic>
        <p:nvPicPr>
          <p:cNvPr id="134" name="图片 13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9618" y="2292625"/>
            <a:ext cx="6773570" cy="2673217"/>
          </a:xfrm>
          <a:prstGeom prst="rect">
            <a:avLst/>
          </a:prstGeom>
        </p:spPr>
      </p:pic>
      <p:cxnSp>
        <p:nvCxnSpPr>
          <p:cNvPr id="136" name="直接箭头连接符 135"/>
          <p:cNvCxnSpPr/>
          <p:nvPr/>
        </p:nvCxnSpPr>
        <p:spPr>
          <a:xfrm flipH="1">
            <a:off x="2380582" y="4965843"/>
            <a:ext cx="16674" cy="3511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8" name="直接箭头连接符 137"/>
          <p:cNvCxnSpPr/>
          <p:nvPr/>
        </p:nvCxnSpPr>
        <p:spPr>
          <a:xfrm>
            <a:off x="2822713" y="4545496"/>
            <a:ext cx="92765" cy="6872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2" name="直接箭头连接符 141"/>
          <p:cNvCxnSpPr/>
          <p:nvPr/>
        </p:nvCxnSpPr>
        <p:spPr>
          <a:xfrm flipH="1" flipV="1">
            <a:off x="2875721" y="2013867"/>
            <a:ext cx="79515" cy="8088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6" name="直接箭头连接符 145"/>
          <p:cNvCxnSpPr/>
          <p:nvPr/>
        </p:nvCxnSpPr>
        <p:spPr>
          <a:xfrm flipH="1" flipV="1">
            <a:off x="7697750" y="1962390"/>
            <a:ext cx="165146" cy="3302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2" name="文本框 151"/>
          <p:cNvSpPr txBox="1"/>
          <p:nvPr/>
        </p:nvSpPr>
        <p:spPr>
          <a:xfrm>
            <a:off x="1961946" y="5282236"/>
            <a:ext cx="657552" cy="384721"/>
          </a:xfrm>
          <a:prstGeom prst="rect">
            <a:avLst/>
          </a:prstGeom>
          <a:noFill/>
        </p:spPr>
        <p:txBody>
          <a:bodyPr wrap="none" rtlCol="0">
            <a:spAutoFit/>
          </a:bodyPr>
          <a:lstStyle/>
          <a:p>
            <a:r>
              <a:rPr lang="en-US" altLang="zh-CN" dirty="0" err="1" smtClean="0">
                <a:latin typeface="Times New Roman" panose="02020603050405020304" pitchFamily="18" charset="0"/>
                <a:cs typeface="Times New Roman" panose="02020603050405020304" pitchFamily="18" charset="0"/>
              </a:rPr>
              <a:t>conv</a:t>
            </a:r>
            <a:endParaRPr lang="zh-CN" altLang="en-US" dirty="0">
              <a:latin typeface="Times New Roman" panose="02020603050405020304" pitchFamily="18" charset="0"/>
              <a:cs typeface="Times New Roman" panose="02020603050405020304" pitchFamily="18" charset="0"/>
            </a:endParaRPr>
          </a:p>
        </p:txBody>
      </p:sp>
      <p:sp>
        <p:nvSpPr>
          <p:cNvPr id="153" name="文本框 152"/>
          <p:cNvSpPr txBox="1"/>
          <p:nvPr/>
        </p:nvSpPr>
        <p:spPr>
          <a:xfrm>
            <a:off x="2673748" y="5232747"/>
            <a:ext cx="562975" cy="384721"/>
          </a:xfrm>
          <a:prstGeom prst="rect">
            <a:avLst/>
          </a:prstGeom>
          <a:noFill/>
        </p:spPr>
        <p:txBody>
          <a:bodyPr wrap="square" rtlCol="0">
            <a:spAutoFit/>
          </a:bodyPr>
          <a:lstStyle/>
          <a:p>
            <a:r>
              <a:rPr lang="en-US" altLang="zh-CN" dirty="0" err="1" smtClean="0">
                <a:latin typeface="Times New Roman" panose="02020603050405020304" pitchFamily="18" charset="0"/>
                <a:cs typeface="Times New Roman" panose="02020603050405020304" pitchFamily="18" charset="0"/>
              </a:rPr>
              <a:t>relu</a:t>
            </a:r>
            <a:endParaRPr lang="zh-CN" altLang="en-US" dirty="0">
              <a:latin typeface="Times New Roman" panose="02020603050405020304" pitchFamily="18" charset="0"/>
              <a:cs typeface="Times New Roman" panose="02020603050405020304" pitchFamily="18" charset="0"/>
            </a:endParaRPr>
          </a:p>
        </p:txBody>
      </p:sp>
      <p:sp>
        <p:nvSpPr>
          <p:cNvPr id="154" name="文本框 153"/>
          <p:cNvSpPr txBox="1"/>
          <p:nvPr/>
        </p:nvSpPr>
        <p:spPr>
          <a:xfrm>
            <a:off x="2581623" y="1669127"/>
            <a:ext cx="928459" cy="384721"/>
          </a:xfrm>
          <a:prstGeom prst="rect">
            <a:avLst/>
          </a:prstGeom>
          <a:noFill/>
        </p:spPr>
        <p:txBody>
          <a:bodyPr wrap="none" rtlCol="0">
            <a:spAutoFit/>
          </a:bodyPr>
          <a:lstStyle/>
          <a:p>
            <a:r>
              <a:rPr lang="en-US" altLang="zh-CN" dirty="0" smtClean="0">
                <a:latin typeface="Times New Roman" panose="02020603050405020304" pitchFamily="18" charset="0"/>
                <a:cs typeface="Times New Roman" panose="02020603050405020304" pitchFamily="18" charset="0"/>
              </a:rPr>
              <a:t>pooling</a:t>
            </a:r>
            <a:endParaRPr lang="zh-CN" altLang="en-US" dirty="0">
              <a:latin typeface="Times New Roman" panose="02020603050405020304" pitchFamily="18" charset="0"/>
              <a:cs typeface="Times New Roman" panose="02020603050405020304" pitchFamily="18" charset="0"/>
            </a:endParaRPr>
          </a:p>
        </p:txBody>
      </p:sp>
      <p:sp>
        <p:nvSpPr>
          <p:cNvPr id="155" name="文本框 154"/>
          <p:cNvSpPr txBox="1"/>
          <p:nvPr/>
        </p:nvSpPr>
        <p:spPr>
          <a:xfrm>
            <a:off x="6373864" y="1556721"/>
            <a:ext cx="1826141" cy="384721"/>
          </a:xfrm>
          <a:prstGeom prst="rect">
            <a:avLst/>
          </a:prstGeom>
          <a:noFill/>
        </p:spPr>
        <p:txBody>
          <a:bodyPr wrap="none" rtlCol="0">
            <a:spAutoFit/>
          </a:bodyPr>
          <a:lstStyle/>
          <a:p>
            <a:r>
              <a:rPr lang="en-US" altLang="zh-CN" dirty="0" smtClean="0">
                <a:latin typeface="Times New Roman" panose="02020603050405020304" pitchFamily="18" charset="0"/>
                <a:cs typeface="Times New Roman" panose="02020603050405020304" pitchFamily="18" charset="0"/>
              </a:rPr>
              <a:t>Fully connection</a:t>
            </a:r>
            <a:endParaRPr lang="zh-CN" altLang="en-US" dirty="0">
              <a:latin typeface="Times New Roman" panose="02020603050405020304" pitchFamily="18" charset="0"/>
              <a:cs typeface="Times New Roman" panose="02020603050405020304" pitchFamily="18" charset="0"/>
            </a:endParaRPr>
          </a:p>
        </p:txBody>
      </p:sp>
      <p:cxnSp>
        <p:nvCxnSpPr>
          <p:cNvPr id="160" name="直接箭头连接符 159"/>
          <p:cNvCxnSpPr/>
          <p:nvPr/>
        </p:nvCxnSpPr>
        <p:spPr>
          <a:xfrm flipH="1" flipV="1">
            <a:off x="8454886" y="1941442"/>
            <a:ext cx="13252" cy="6661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1" name="文本框 160"/>
          <p:cNvSpPr txBox="1"/>
          <p:nvPr/>
        </p:nvSpPr>
        <p:spPr>
          <a:xfrm>
            <a:off x="8228272" y="1516822"/>
            <a:ext cx="562975" cy="384721"/>
          </a:xfrm>
          <a:prstGeom prst="rect">
            <a:avLst/>
          </a:prstGeom>
          <a:noFill/>
        </p:spPr>
        <p:txBody>
          <a:bodyPr wrap="none" rtlCol="0">
            <a:spAutoFit/>
          </a:bodyPr>
          <a:lstStyle/>
          <a:p>
            <a:r>
              <a:rPr lang="en-US" altLang="zh-CN" dirty="0" err="1" smtClean="0">
                <a:latin typeface="Times New Roman" panose="02020603050405020304" pitchFamily="18" charset="0"/>
                <a:cs typeface="Times New Roman" panose="02020603050405020304" pitchFamily="18" charset="0"/>
              </a:rPr>
              <a:t>relu</a:t>
            </a:r>
            <a:endParaRPr lang="zh-CN" altLang="en-US" dirty="0">
              <a:latin typeface="Times New Roman" panose="02020603050405020304" pitchFamily="18" charset="0"/>
              <a:cs typeface="Times New Roman" panose="02020603050405020304" pitchFamily="18" charset="0"/>
            </a:endParaRPr>
          </a:p>
        </p:txBody>
      </p:sp>
      <p:cxnSp>
        <p:nvCxnSpPr>
          <p:cNvPr id="163" name="直接箭头连接符 162"/>
          <p:cNvCxnSpPr/>
          <p:nvPr/>
        </p:nvCxnSpPr>
        <p:spPr>
          <a:xfrm flipV="1">
            <a:off x="9116571" y="2637183"/>
            <a:ext cx="532121" cy="3710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4" name="文本框 163"/>
          <p:cNvSpPr txBox="1"/>
          <p:nvPr/>
        </p:nvSpPr>
        <p:spPr>
          <a:xfrm>
            <a:off x="9648692" y="2354597"/>
            <a:ext cx="968535" cy="384721"/>
          </a:xfrm>
          <a:prstGeom prst="rect">
            <a:avLst/>
          </a:prstGeom>
          <a:noFill/>
        </p:spPr>
        <p:txBody>
          <a:bodyPr wrap="none" rtlCol="0">
            <a:spAutoFit/>
          </a:bodyPr>
          <a:lstStyle/>
          <a:p>
            <a:r>
              <a:rPr lang="en-US" altLang="zh-CN" dirty="0" err="1" smtClean="0">
                <a:latin typeface="Times New Roman" panose="02020603050405020304" pitchFamily="18" charset="0"/>
                <a:cs typeface="Times New Roman" panose="02020603050405020304" pitchFamily="18" charset="0"/>
              </a:rPr>
              <a:t>softmax</a:t>
            </a:r>
            <a:endParaRPr lang="zh-CN" altLang="en-US" dirty="0">
              <a:latin typeface="Times New Roman" panose="02020603050405020304" pitchFamily="18" charset="0"/>
              <a:cs typeface="Times New Roman" panose="02020603050405020304" pitchFamily="18" charset="0"/>
            </a:endParaRPr>
          </a:p>
        </p:txBody>
      </p:sp>
      <p:sp>
        <p:nvSpPr>
          <p:cNvPr id="166" name="文本框 165"/>
          <p:cNvSpPr txBox="1"/>
          <p:nvPr/>
        </p:nvSpPr>
        <p:spPr>
          <a:xfrm>
            <a:off x="4766414" y="5552655"/>
            <a:ext cx="1871025" cy="384721"/>
          </a:xfrm>
          <a:prstGeom prst="rect">
            <a:avLst/>
          </a:prstGeom>
          <a:noFill/>
        </p:spPr>
        <p:txBody>
          <a:bodyPr wrap="none" rtlCol="0">
            <a:spAutoFit/>
          </a:bodyPr>
          <a:lstStyle/>
          <a:p>
            <a:r>
              <a:rPr lang="en-US" altLang="zh-CN" dirty="0" smtClean="0">
                <a:latin typeface="Times New Roman" panose="02020603050405020304" pitchFamily="18" charset="0"/>
                <a:cs typeface="Times New Roman" panose="02020603050405020304" pitchFamily="18" charset="0"/>
              </a:rPr>
              <a:t>VGG19 Network</a:t>
            </a:r>
            <a:endParaRPr lang="zh-CN" altLang="en-US" dirty="0">
              <a:latin typeface="Times New Roman" panose="02020603050405020304" pitchFamily="18" charset="0"/>
              <a:cs typeface="Times New Roman" panose="02020603050405020304" pitchFamily="18" charset="0"/>
            </a:endParaRPr>
          </a:p>
        </p:txBody>
      </p:sp>
      <p:sp>
        <p:nvSpPr>
          <p:cNvPr id="33" name="文本框 32"/>
          <p:cNvSpPr txBox="1"/>
          <p:nvPr/>
        </p:nvSpPr>
        <p:spPr>
          <a:xfrm>
            <a:off x="9284091" y="330347"/>
            <a:ext cx="2170011" cy="323163"/>
          </a:xfrm>
          <a:prstGeom prst="rect">
            <a:avLst/>
          </a:prstGeom>
          <a:noFill/>
        </p:spPr>
        <p:txBody>
          <a:bodyPr wrap="square" lIns="91438" tIns="45719" rIns="91438" bIns="45719" rtlCol="0">
            <a:spAutoFit/>
          </a:bodyPr>
          <a:lstStyle/>
          <a:p>
            <a:pPr algn="r"/>
            <a:r>
              <a:rPr lang="zh-CN" altLang="en-US" sz="1500" dirty="0" smtClean="0">
                <a:solidFill>
                  <a:prstClr val="black">
                    <a:lumMod val="50000"/>
                    <a:lumOff val="50000"/>
                  </a:prstClr>
                </a:solidFill>
                <a:latin typeface="微软雅黑" panose="020B0503020204020204" pitchFamily="34" charset="-122"/>
              </a:rPr>
              <a:t>中国石油大学</a:t>
            </a:r>
            <a:endParaRPr lang="zh-CN" altLang="en-US" sz="1500" dirty="0">
              <a:solidFill>
                <a:prstClr val="black">
                  <a:lumMod val="50000"/>
                  <a:lumOff val="50000"/>
                </a:prst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332715746"/>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矩形 52"/>
          <p:cNvSpPr/>
          <p:nvPr/>
        </p:nvSpPr>
        <p:spPr>
          <a:xfrm>
            <a:off x="2438403" y="252859"/>
            <a:ext cx="9753599" cy="484285"/>
          </a:xfrm>
          <a:prstGeom prst="rect">
            <a:avLst/>
          </a:prstGeom>
          <a:gradFill>
            <a:gsLst>
              <a:gs pos="0">
                <a:schemeClr val="accent1">
                  <a:lumMod val="5000"/>
                  <a:lumOff val="95000"/>
                  <a:alpha val="0"/>
                </a:schemeClr>
              </a:gs>
              <a:gs pos="78000">
                <a:schemeClr val="accent5"/>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54" name="圆角矩形 53"/>
          <p:cNvSpPr/>
          <p:nvPr/>
        </p:nvSpPr>
        <p:spPr>
          <a:xfrm rot="10800000" flipV="1">
            <a:off x="-5664" y="249441"/>
            <a:ext cx="484287" cy="491115"/>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2</a:t>
            </a:r>
            <a:endParaRPr lang="zh-CN" altLang="en-US" sz="3600" dirty="0"/>
          </a:p>
        </p:txBody>
      </p:sp>
      <p:sp>
        <p:nvSpPr>
          <p:cNvPr id="55" name="文本框 54"/>
          <p:cNvSpPr txBox="1"/>
          <p:nvPr/>
        </p:nvSpPr>
        <p:spPr>
          <a:xfrm>
            <a:off x="647718" y="267581"/>
            <a:ext cx="1723541" cy="461661"/>
          </a:xfrm>
          <a:prstGeom prst="rect">
            <a:avLst/>
          </a:prstGeom>
          <a:noFill/>
        </p:spPr>
        <p:txBody>
          <a:bodyPr wrap="none" lIns="91436" tIns="45718" rIns="91436" bIns="45718" rtlCol="0">
            <a:spAutoFit/>
          </a:bodyPr>
          <a:lstStyle/>
          <a:p>
            <a:r>
              <a:rPr lang="zh-CN" altLang="en-US" sz="2400" spc="600" dirty="0" smtClean="0">
                <a:solidFill>
                  <a:schemeClr val="tx2"/>
                </a:solidFill>
                <a:latin typeface="微软雅黑" panose="020B0503020204020204" pitchFamily="34" charset="-122"/>
                <a:ea typeface="微软雅黑" panose="020B0503020204020204" pitchFamily="34" charset="-122"/>
              </a:rPr>
              <a:t>研究</a:t>
            </a:r>
            <a:r>
              <a:rPr lang="zh-CN" altLang="en-US" sz="2400" spc="600" dirty="0">
                <a:solidFill>
                  <a:schemeClr val="tx2"/>
                </a:solidFill>
                <a:latin typeface="微软雅黑" panose="020B0503020204020204" pitchFamily="34" charset="-122"/>
                <a:ea typeface="微软雅黑" panose="020B0503020204020204" pitchFamily="34" charset="-122"/>
              </a:rPr>
              <a:t>方法</a:t>
            </a:r>
          </a:p>
        </p:txBody>
      </p:sp>
      <p:sp>
        <p:nvSpPr>
          <p:cNvPr id="56" name="矩形 55"/>
          <p:cNvSpPr/>
          <p:nvPr/>
        </p:nvSpPr>
        <p:spPr>
          <a:xfrm>
            <a:off x="2835393" y="324999"/>
            <a:ext cx="2734650" cy="384717"/>
          </a:xfrm>
          <a:prstGeom prst="rect">
            <a:avLst/>
          </a:prstGeom>
        </p:spPr>
        <p:txBody>
          <a:bodyPr wrap="none" lIns="91436" tIns="45718" rIns="91436" bIns="45718">
            <a:spAutoFit/>
          </a:bodyPr>
          <a:lstStyle/>
          <a:p>
            <a:pPr algn="ctr"/>
            <a:r>
              <a:rPr lang="en-US" altLang="zh-CN" dirty="0">
                <a:solidFill>
                  <a:schemeClr val="bg1"/>
                </a:solidFill>
                <a:latin typeface="微软雅黑" panose="020B0503020204020204" pitchFamily="34" charset="-122"/>
                <a:ea typeface="微软雅黑" panose="020B0503020204020204" pitchFamily="34" charset="-122"/>
              </a:rPr>
              <a:t>RESEARCH </a:t>
            </a:r>
            <a:r>
              <a:rPr lang="en-US" altLang="zh-CN" dirty="0" smtClean="0">
                <a:solidFill>
                  <a:schemeClr val="bg1"/>
                </a:solidFill>
                <a:latin typeface="微软雅黑" panose="020B0503020204020204" pitchFamily="34" charset="-122"/>
                <a:ea typeface="微软雅黑" panose="020B0503020204020204" pitchFamily="34" charset="-122"/>
              </a:rPr>
              <a:t>METHODS</a:t>
            </a:r>
            <a:endParaRPr lang="en-US" altLang="zh-CN" dirty="0">
              <a:solidFill>
                <a:schemeClr val="bg1"/>
              </a:solidFill>
              <a:latin typeface="微软雅黑" panose="020B0503020204020204" pitchFamily="34" charset="-122"/>
              <a:ea typeface="微软雅黑" panose="020B0503020204020204" pitchFamily="34" charset="-122"/>
            </a:endParaRPr>
          </a:p>
        </p:txBody>
      </p:sp>
      <p:grpSp>
        <p:nvGrpSpPr>
          <p:cNvPr id="58" name="组 57"/>
          <p:cNvGrpSpPr/>
          <p:nvPr/>
        </p:nvGrpSpPr>
        <p:grpSpPr>
          <a:xfrm>
            <a:off x="11454106" y="252857"/>
            <a:ext cx="737892" cy="484288"/>
            <a:chOff x="11454105" y="252856"/>
            <a:chExt cx="737892" cy="484288"/>
          </a:xfrm>
        </p:grpSpPr>
        <p:grpSp>
          <p:nvGrpSpPr>
            <p:cNvPr id="60" name="组 59"/>
            <p:cNvGrpSpPr/>
            <p:nvPr/>
          </p:nvGrpSpPr>
          <p:grpSpPr>
            <a:xfrm>
              <a:off x="12039604" y="252856"/>
              <a:ext cx="152393" cy="484287"/>
              <a:chOff x="12039604" y="252856"/>
              <a:chExt cx="152393" cy="484287"/>
            </a:xfrm>
          </p:grpSpPr>
          <p:sp>
            <p:nvSpPr>
              <p:cNvPr id="64" name="圆角矩形 63"/>
              <p:cNvSpPr/>
              <p:nvPr/>
            </p:nvSpPr>
            <p:spPr>
              <a:xfrm rot="16200000" flipV="1">
                <a:off x="12072988" y="518121"/>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圆角矩形 64"/>
              <p:cNvSpPr/>
              <p:nvPr/>
            </p:nvSpPr>
            <p:spPr>
              <a:xfrm rot="16200000" flipV="1">
                <a:off x="12072988" y="618134"/>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圆角矩形 65"/>
              <p:cNvSpPr/>
              <p:nvPr/>
            </p:nvSpPr>
            <p:spPr>
              <a:xfrm rot="16200000" flipV="1">
                <a:off x="12072988" y="321750"/>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圆角矩形 66"/>
              <p:cNvSpPr/>
              <p:nvPr/>
            </p:nvSpPr>
            <p:spPr>
              <a:xfrm rot="16200000" flipV="1">
                <a:off x="12072988" y="42176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圆角矩形 67"/>
              <p:cNvSpPr/>
              <p:nvPr/>
            </p:nvSpPr>
            <p:spPr>
              <a:xfrm rot="16200000" flipV="1">
                <a:off x="12072987" y="21947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1" name="组合 99"/>
            <p:cNvGrpSpPr/>
            <p:nvPr/>
          </p:nvGrpSpPr>
          <p:grpSpPr>
            <a:xfrm>
              <a:off x="11454105" y="252857"/>
              <a:ext cx="491115" cy="484287"/>
              <a:chOff x="1528923" y="220268"/>
              <a:chExt cx="1284096" cy="1266241"/>
            </a:xfrm>
          </p:grpSpPr>
          <p:sp>
            <p:nvSpPr>
              <p:cNvPr id="62" name="圆角矩形 61"/>
              <p:cNvSpPr/>
              <p:nvPr/>
            </p:nvSpPr>
            <p:spPr>
              <a:xfrm rot="16200000" flipV="1">
                <a:off x="1537850" y="211341"/>
                <a:ext cx="1266241" cy="1284096"/>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Freeform 96"/>
              <p:cNvSpPr/>
              <p:nvPr/>
            </p:nvSpPr>
            <p:spPr bwMode="auto">
              <a:xfrm>
                <a:off x="1804148" y="499514"/>
                <a:ext cx="733647" cy="707752"/>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grpSp>
      </p:grpSp>
      <p:sp>
        <p:nvSpPr>
          <p:cNvPr id="2" name="文本框 1"/>
          <p:cNvSpPr txBox="1"/>
          <p:nvPr/>
        </p:nvSpPr>
        <p:spPr>
          <a:xfrm>
            <a:off x="6024937" y="324997"/>
            <a:ext cx="1066842" cy="384721"/>
          </a:xfrm>
          <a:prstGeom prst="rect">
            <a:avLst/>
          </a:prstGeom>
          <a:noFill/>
        </p:spPr>
        <p:txBody>
          <a:bodyPr wrap="square" rtlCol="0">
            <a:spAutoFit/>
          </a:bodyPr>
          <a:lstStyle/>
          <a:p>
            <a:r>
              <a:rPr lang="en-US" altLang="zh-CN" dirty="0" smtClean="0">
                <a:latin typeface="Times New Roman" panose="02020603050405020304" pitchFamily="18" charset="0"/>
                <a:cs typeface="Times New Roman" panose="02020603050405020304" pitchFamily="18" charset="0"/>
              </a:rPr>
              <a:t>SRGAN</a:t>
            </a:r>
            <a:endParaRPr lang="zh-CN" altLang="en-US" dirty="0">
              <a:latin typeface="Times New Roman" panose="02020603050405020304" pitchFamily="18" charset="0"/>
              <a:cs typeface="Times New Roman" panose="02020603050405020304" pitchFamily="18" charset="0"/>
            </a:endParaRPr>
          </a:p>
        </p:txBody>
      </p:sp>
      <p:pic>
        <p:nvPicPr>
          <p:cNvPr id="21" name="图片 2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90071" y="1552439"/>
            <a:ext cx="8811855" cy="1924319"/>
          </a:xfrm>
          <a:prstGeom prst="rect">
            <a:avLst/>
          </a:prstGeom>
        </p:spPr>
      </p:pic>
      <p:sp>
        <p:nvSpPr>
          <p:cNvPr id="4" name="左大括号 3"/>
          <p:cNvSpPr/>
          <p:nvPr/>
        </p:nvSpPr>
        <p:spPr>
          <a:xfrm rot="16200000">
            <a:off x="6326539" y="1776747"/>
            <a:ext cx="463638" cy="3863662"/>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5" name="文本框 4"/>
          <p:cNvSpPr txBox="1"/>
          <p:nvPr/>
        </p:nvSpPr>
        <p:spPr>
          <a:xfrm>
            <a:off x="5685196" y="3940397"/>
            <a:ext cx="1946367" cy="384721"/>
          </a:xfrm>
          <a:prstGeom prst="rect">
            <a:avLst/>
          </a:prstGeom>
          <a:noFill/>
        </p:spPr>
        <p:txBody>
          <a:bodyPr wrap="none" rtlCol="0">
            <a:spAutoFit/>
          </a:bodyPr>
          <a:lstStyle/>
          <a:p>
            <a:r>
              <a:rPr lang="en-US" altLang="zh-CN" dirty="0" smtClean="0">
                <a:latin typeface="Times New Roman" panose="02020603050405020304" pitchFamily="18" charset="0"/>
                <a:cs typeface="Times New Roman" panose="02020603050405020304" pitchFamily="18" charset="0"/>
              </a:rPr>
              <a:t>Feature extraction</a:t>
            </a:r>
            <a:endParaRPr lang="zh-CN" altLang="en-US" dirty="0">
              <a:latin typeface="Times New Roman" panose="02020603050405020304" pitchFamily="18" charset="0"/>
              <a:cs typeface="Times New Roman" panose="02020603050405020304" pitchFamily="18" charset="0"/>
            </a:endParaRPr>
          </a:p>
        </p:txBody>
      </p:sp>
      <p:sp>
        <p:nvSpPr>
          <p:cNvPr id="6" name="文本框 5"/>
          <p:cNvSpPr txBox="1"/>
          <p:nvPr/>
        </p:nvSpPr>
        <p:spPr>
          <a:xfrm>
            <a:off x="1908313" y="4572000"/>
            <a:ext cx="1516762" cy="384721"/>
          </a:xfrm>
          <a:prstGeom prst="rect">
            <a:avLst/>
          </a:prstGeom>
          <a:noFill/>
        </p:spPr>
        <p:txBody>
          <a:bodyPr wrap="none" rtlCol="0">
            <a:spAutoFit/>
          </a:bodyPr>
          <a:lstStyle/>
          <a:p>
            <a:r>
              <a:rPr lang="en-US" altLang="zh-CN" dirty="0" smtClean="0">
                <a:latin typeface="Times New Roman" panose="02020603050405020304" pitchFamily="18" charset="0"/>
                <a:cs typeface="Times New Roman" panose="02020603050405020304" pitchFamily="18" charset="0"/>
              </a:rPr>
              <a:t>Loss function</a:t>
            </a:r>
            <a:endParaRPr lang="zh-CN" alt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7" name="矩形 6"/>
              <p:cNvSpPr/>
              <p:nvPr/>
            </p:nvSpPr>
            <p:spPr>
              <a:xfrm>
                <a:off x="3831356" y="4483549"/>
                <a:ext cx="3800207" cy="78463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sz="1600" i="1">
                              <a:latin typeface="Cambria Math" panose="02040503050406030204" pitchFamily="18" charset="0"/>
                            </a:rPr>
                          </m:ctrlPr>
                        </m:sSubPr>
                        <m:e>
                          <m:r>
                            <a:rPr lang="zh-CN" altLang="en-US" sz="1600" i="1">
                              <a:latin typeface="Cambria Math" panose="02040503050406030204" pitchFamily="18" charset="0"/>
                            </a:rPr>
                            <m:t>𝑑</m:t>
                          </m:r>
                          <m:r>
                            <a:rPr lang="zh-CN" altLang="en-US" sz="1600" i="0">
                              <a:latin typeface="Cambria Math" panose="02040503050406030204" pitchFamily="18" charset="0"/>
                            </a:rPr>
                            <m:t>1</m:t>
                          </m:r>
                        </m:e>
                        <m:sub>
                          <m:r>
                            <a:rPr lang="zh-CN" altLang="en-US" sz="1600" i="1">
                              <a:latin typeface="Cambria Math" panose="02040503050406030204" pitchFamily="18" charset="0"/>
                            </a:rPr>
                            <m:t>𝑙𝑜𝑠𝑠</m:t>
                          </m:r>
                        </m:sub>
                      </m:sSub>
                      <m:r>
                        <a:rPr lang="zh-CN" altLang="en-US" sz="1600" i="0">
                          <a:latin typeface="Cambria Math" panose="02040503050406030204" pitchFamily="18" charset="0"/>
                        </a:rPr>
                        <m:t>=</m:t>
                      </m:r>
                      <m:f>
                        <m:fPr>
                          <m:ctrlPr>
                            <a:rPr lang="zh-CN" altLang="en-US" sz="1600" i="1">
                              <a:latin typeface="Cambria Math" panose="02040503050406030204" pitchFamily="18" charset="0"/>
                            </a:rPr>
                          </m:ctrlPr>
                        </m:fPr>
                        <m:num>
                          <m:r>
                            <a:rPr lang="zh-CN" altLang="en-US" sz="1600" i="0">
                              <a:latin typeface="Cambria Math" panose="02040503050406030204" pitchFamily="18" charset="0"/>
                            </a:rPr>
                            <m:t>1</m:t>
                          </m:r>
                        </m:num>
                        <m:den>
                          <m:r>
                            <a:rPr lang="zh-CN" altLang="en-US" sz="1600" i="1">
                              <a:latin typeface="Cambria Math" panose="02040503050406030204" pitchFamily="18" charset="0"/>
                            </a:rPr>
                            <m:t>𝑁</m:t>
                          </m:r>
                        </m:den>
                      </m:f>
                      <m:nary>
                        <m:naryPr>
                          <m:chr m:val="∑"/>
                          <m:limLoc m:val="undOvr"/>
                          <m:ctrlPr>
                            <a:rPr lang="zh-CN" altLang="en-US" sz="1600" i="1">
                              <a:latin typeface="Cambria Math" panose="02040503050406030204" pitchFamily="18" charset="0"/>
                            </a:rPr>
                          </m:ctrlPr>
                        </m:naryPr>
                        <m:sub>
                          <m:r>
                            <a:rPr lang="zh-CN" altLang="en-US" sz="1600" i="1">
                              <a:latin typeface="Cambria Math" panose="02040503050406030204" pitchFamily="18" charset="0"/>
                            </a:rPr>
                            <m:t>𝑛</m:t>
                          </m:r>
                          <m:r>
                            <a:rPr lang="zh-CN" altLang="en-US" sz="1600" i="0">
                              <a:latin typeface="Cambria Math" panose="02040503050406030204" pitchFamily="18" charset="0"/>
                            </a:rPr>
                            <m:t>=1</m:t>
                          </m:r>
                        </m:sub>
                        <m:sup>
                          <m:r>
                            <a:rPr lang="zh-CN" altLang="en-US" sz="1600" i="1">
                              <a:latin typeface="Cambria Math" panose="02040503050406030204" pitchFamily="18" charset="0"/>
                            </a:rPr>
                            <m:t>𝑁</m:t>
                          </m:r>
                        </m:sup>
                        <m:e>
                          <m:r>
                            <a:rPr lang="zh-CN" altLang="en-US" sz="1600" i="1">
                              <a:latin typeface="Cambria Math" panose="02040503050406030204" pitchFamily="18" charset="0"/>
                            </a:rPr>
                            <m:t>𝑙𝑜𝑔</m:t>
                          </m:r>
                          <m:d>
                            <m:dPr>
                              <m:ctrlPr>
                                <a:rPr lang="zh-CN" altLang="en-US" sz="1600" i="1">
                                  <a:latin typeface="Cambria Math" panose="02040503050406030204" pitchFamily="18" charset="0"/>
                                </a:rPr>
                              </m:ctrlPr>
                            </m:dPr>
                            <m:e>
                              <m:r>
                                <a:rPr lang="zh-CN" altLang="en-US" sz="1600" i="0">
                                  <a:latin typeface="Cambria Math" panose="02040503050406030204" pitchFamily="18" charset="0"/>
                                </a:rPr>
                                <m:t>1−</m:t>
                              </m:r>
                              <m:sSub>
                                <m:sSubPr>
                                  <m:ctrlPr>
                                    <a:rPr lang="zh-CN" altLang="en-US" sz="1600" i="1">
                                      <a:latin typeface="Cambria Math" panose="02040503050406030204" pitchFamily="18" charset="0"/>
                                    </a:rPr>
                                  </m:ctrlPr>
                                </m:sSubPr>
                                <m:e>
                                  <m:r>
                                    <a:rPr lang="zh-CN" altLang="en-US" sz="1600" i="1">
                                      <a:latin typeface="Cambria Math" panose="02040503050406030204" pitchFamily="18" charset="0"/>
                                    </a:rPr>
                                    <m:t>𝐷</m:t>
                                  </m:r>
                                </m:e>
                                <m:sub>
                                  <m:sSub>
                                    <m:sSubPr>
                                      <m:ctrlPr>
                                        <a:rPr lang="zh-CN" altLang="en-US" sz="1600" i="1">
                                          <a:latin typeface="Cambria Math" panose="02040503050406030204" pitchFamily="18" charset="0"/>
                                        </a:rPr>
                                      </m:ctrlPr>
                                    </m:sSubPr>
                                    <m:e>
                                      <m:r>
                                        <a:rPr lang="zh-CN" altLang="en-US" sz="1600" i="1">
                                          <a:latin typeface="Cambria Math" panose="02040503050406030204" pitchFamily="18" charset="0"/>
                                        </a:rPr>
                                        <m:t>𝜃</m:t>
                                      </m:r>
                                    </m:e>
                                    <m:sub>
                                      <m:r>
                                        <a:rPr lang="zh-CN" altLang="en-US" sz="1600" i="1">
                                          <a:latin typeface="Cambria Math" panose="02040503050406030204" pitchFamily="18" charset="0"/>
                                        </a:rPr>
                                        <m:t>𝐷</m:t>
                                      </m:r>
                                    </m:sub>
                                  </m:sSub>
                                </m:sub>
                              </m:sSub>
                              <m:d>
                                <m:dPr>
                                  <m:ctrlPr>
                                    <a:rPr lang="zh-CN" altLang="en-US" sz="1600" i="1">
                                      <a:latin typeface="Cambria Math" panose="02040503050406030204" pitchFamily="18" charset="0"/>
                                    </a:rPr>
                                  </m:ctrlPr>
                                </m:dPr>
                                <m:e>
                                  <m:sSub>
                                    <m:sSubPr>
                                      <m:ctrlPr>
                                        <a:rPr lang="zh-CN" altLang="en-US" sz="1600" i="1">
                                          <a:latin typeface="Cambria Math" panose="02040503050406030204" pitchFamily="18" charset="0"/>
                                        </a:rPr>
                                      </m:ctrlPr>
                                    </m:sSubPr>
                                    <m:e>
                                      <m:r>
                                        <a:rPr lang="zh-CN" altLang="en-US" sz="1600" i="1">
                                          <a:latin typeface="Cambria Math" panose="02040503050406030204" pitchFamily="18" charset="0"/>
                                        </a:rPr>
                                        <m:t>𝐺</m:t>
                                      </m:r>
                                    </m:e>
                                    <m:sub>
                                      <m:sSub>
                                        <m:sSubPr>
                                          <m:ctrlPr>
                                            <a:rPr lang="zh-CN" altLang="en-US" sz="1600" i="1">
                                              <a:latin typeface="Cambria Math" panose="02040503050406030204" pitchFamily="18" charset="0"/>
                                            </a:rPr>
                                          </m:ctrlPr>
                                        </m:sSubPr>
                                        <m:e>
                                          <m:r>
                                            <a:rPr lang="zh-CN" altLang="en-US" sz="1600" i="1">
                                              <a:latin typeface="Cambria Math" panose="02040503050406030204" pitchFamily="18" charset="0"/>
                                            </a:rPr>
                                            <m:t>𝜃</m:t>
                                          </m:r>
                                        </m:e>
                                        <m:sub>
                                          <m:r>
                                            <a:rPr lang="zh-CN" altLang="en-US" sz="1600" i="1">
                                              <a:latin typeface="Cambria Math" panose="02040503050406030204" pitchFamily="18" charset="0"/>
                                            </a:rPr>
                                            <m:t>𝐺</m:t>
                                          </m:r>
                                        </m:sub>
                                      </m:sSub>
                                    </m:sub>
                                  </m:sSub>
                                  <m:d>
                                    <m:dPr>
                                      <m:ctrlPr>
                                        <a:rPr lang="zh-CN" altLang="en-US" sz="1600" i="1">
                                          <a:latin typeface="Cambria Math" panose="02040503050406030204" pitchFamily="18" charset="0"/>
                                        </a:rPr>
                                      </m:ctrlPr>
                                    </m:dPr>
                                    <m:e>
                                      <m:sSup>
                                        <m:sSupPr>
                                          <m:ctrlPr>
                                            <a:rPr lang="zh-CN" altLang="en-US" sz="1600" i="1">
                                              <a:latin typeface="Cambria Math" panose="02040503050406030204" pitchFamily="18" charset="0"/>
                                            </a:rPr>
                                          </m:ctrlPr>
                                        </m:sSupPr>
                                        <m:e>
                                          <m:r>
                                            <a:rPr lang="zh-CN" altLang="en-US" sz="1600" i="1">
                                              <a:latin typeface="Cambria Math" panose="02040503050406030204" pitchFamily="18" charset="0"/>
                                            </a:rPr>
                                            <m:t>𝐼</m:t>
                                          </m:r>
                                        </m:e>
                                        <m:sup>
                                          <m:r>
                                            <a:rPr lang="zh-CN" altLang="en-US" sz="1600" i="1">
                                              <a:latin typeface="Cambria Math" panose="02040503050406030204" pitchFamily="18" charset="0"/>
                                            </a:rPr>
                                            <m:t>𝐿𝑅</m:t>
                                          </m:r>
                                        </m:sup>
                                      </m:sSup>
                                    </m:e>
                                  </m:d>
                                </m:e>
                              </m:d>
                            </m:e>
                          </m:d>
                        </m:e>
                      </m:nary>
                    </m:oMath>
                  </m:oMathPara>
                </a14:m>
                <a:endParaRPr lang="zh-CN" altLang="en-US" sz="1600" dirty="0"/>
              </a:p>
            </p:txBody>
          </p:sp>
        </mc:Choice>
        <mc:Fallback xmlns="">
          <p:sp>
            <p:nvSpPr>
              <p:cNvPr id="7" name="矩形 6"/>
              <p:cNvSpPr>
                <a:spLocks noRot="1" noChangeAspect="1" noMove="1" noResize="1" noEditPoints="1" noAdjustHandles="1" noChangeArrowheads="1" noChangeShapeType="1" noTextEdit="1"/>
              </p:cNvSpPr>
              <p:nvPr/>
            </p:nvSpPr>
            <p:spPr>
              <a:xfrm>
                <a:off x="3831356" y="4483549"/>
                <a:ext cx="3800207" cy="784638"/>
              </a:xfrm>
              <a:prstGeom prst="rect">
                <a:avLst/>
              </a:prstGeom>
              <a:blipFill rotWithShape="0">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p:cNvSpPr/>
              <p:nvPr/>
            </p:nvSpPr>
            <p:spPr>
              <a:xfrm>
                <a:off x="4092305" y="5268187"/>
                <a:ext cx="3424592" cy="9145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i="1">
                              <a:latin typeface="Cambria Math" panose="02040503050406030204" pitchFamily="18" charset="0"/>
                            </a:rPr>
                          </m:ctrlPr>
                        </m:sSubPr>
                        <m:e>
                          <m:r>
                            <a:rPr lang="zh-CN" altLang="en-US" i="1">
                              <a:latin typeface="Cambria Math" panose="02040503050406030204" pitchFamily="18" charset="0"/>
                            </a:rPr>
                            <m:t>𝑑</m:t>
                          </m:r>
                          <m:r>
                            <a:rPr lang="zh-CN" altLang="en-US" i="0">
                              <a:latin typeface="Cambria Math" panose="02040503050406030204" pitchFamily="18" charset="0"/>
                            </a:rPr>
                            <m:t>2</m:t>
                          </m:r>
                        </m:e>
                        <m:sub>
                          <m:r>
                            <a:rPr lang="zh-CN" altLang="en-US" i="1">
                              <a:latin typeface="Cambria Math" panose="02040503050406030204" pitchFamily="18" charset="0"/>
                            </a:rPr>
                            <m:t>𝑙𝑜𝑠𝑠</m:t>
                          </m:r>
                        </m:sub>
                      </m:sSub>
                      <m:r>
                        <a:rPr lang="zh-CN" altLang="en-US" i="0">
                          <a:latin typeface="Cambria Math" panose="02040503050406030204" pitchFamily="18" charset="0"/>
                        </a:rPr>
                        <m:t>=</m:t>
                      </m:r>
                      <m:f>
                        <m:fPr>
                          <m:ctrlPr>
                            <a:rPr lang="zh-CN" altLang="en-US" i="1">
                              <a:latin typeface="Cambria Math" panose="02040503050406030204" pitchFamily="18" charset="0"/>
                            </a:rPr>
                          </m:ctrlPr>
                        </m:fPr>
                        <m:num>
                          <m:r>
                            <a:rPr lang="zh-CN" altLang="en-US" i="0">
                              <a:latin typeface="Cambria Math" panose="02040503050406030204" pitchFamily="18" charset="0"/>
                            </a:rPr>
                            <m:t>1</m:t>
                          </m:r>
                        </m:num>
                        <m:den>
                          <m:r>
                            <a:rPr lang="zh-CN" altLang="en-US" i="1">
                              <a:latin typeface="Cambria Math" panose="02040503050406030204" pitchFamily="18" charset="0"/>
                            </a:rPr>
                            <m:t>𝑁</m:t>
                          </m:r>
                        </m:den>
                      </m:f>
                      <m:nary>
                        <m:naryPr>
                          <m:chr m:val="∑"/>
                          <m:limLoc m:val="undOvr"/>
                          <m:ctrlPr>
                            <a:rPr lang="zh-CN" altLang="en-US" i="1">
                              <a:latin typeface="Cambria Math" panose="02040503050406030204" pitchFamily="18" charset="0"/>
                            </a:rPr>
                          </m:ctrlPr>
                        </m:naryPr>
                        <m:sub>
                          <m:r>
                            <a:rPr lang="zh-CN" altLang="en-US" i="1">
                              <a:latin typeface="Cambria Math" panose="02040503050406030204" pitchFamily="18" charset="0"/>
                            </a:rPr>
                            <m:t>𝑛</m:t>
                          </m:r>
                          <m:r>
                            <a:rPr lang="zh-CN" altLang="en-US" i="0">
                              <a:latin typeface="Cambria Math" panose="02040503050406030204" pitchFamily="18" charset="0"/>
                            </a:rPr>
                            <m:t>=1</m:t>
                          </m:r>
                        </m:sub>
                        <m:sup>
                          <m:r>
                            <a:rPr lang="zh-CN" altLang="en-US" i="1">
                              <a:latin typeface="Cambria Math" panose="02040503050406030204" pitchFamily="18" charset="0"/>
                            </a:rPr>
                            <m:t>𝑁</m:t>
                          </m:r>
                        </m:sup>
                        <m:e>
                          <m:r>
                            <a:rPr lang="zh-CN" altLang="en-US" i="1">
                              <a:latin typeface="Cambria Math" panose="02040503050406030204" pitchFamily="18" charset="0"/>
                            </a:rPr>
                            <m:t>𝑙𝑜𝑔</m:t>
                          </m:r>
                          <m:d>
                            <m:dPr>
                              <m:ctrlPr>
                                <a:rPr lang="zh-CN" altLang="en-US" i="1">
                                  <a:latin typeface="Cambria Math" panose="02040503050406030204" pitchFamily="18" charset="0"/>
                                </a:rPr>
                              </m:ctrlPr>
                            </m:dPr>
                            <m:e>
                              <m:sSub>
                                <m:sSubPr>
                                  <m:ctrlPr>
                                    <a:rPr lang="zh-CN" altLang="en-US" i="1">
                                      <a:latin typeface="Cambria Math" panose="02040503050406030204" pitchFamily="18" charset="0"/>
                                    </a:rPr>
                                  </m:ctrlPr>
                                </m:sSubPr>
                                <m:e>
                                  <m:r>
                                    <a:rPr lang="zh-CN" altLang="en-US" i="1">
                                      <a:latin typeface="Cambria Math" panose="02040503050406030204" pitchFamily="18" charset="0"/>
                                    </a:rPr>
                                    <m:t>𝐷</m:t>
                                  </m:r>
                                </m:e>
                                <m:sub>
                                  <m:sSub>
                                    <m:sSubPr>
                                      <m:ctrlPr>
                                        <a:rPr lang="zh-CN" altLang="en-US" i="1">
                                          <a:latin typeface="Cambria Math" panose="02040503050406030204" pitchFamily="18" charset="0"/>
                                        </a:rPr>
                                      </m:ctrlPr>
                                    </m:sSubPr>
                                    <m:e>
                                      <m:r>
                                        <a:rPr lang="zh-CN" altLang="en-US" i="1">
                                          <a:latin typeface="Cambria Math" panose="02040503050406030204" pitchFamily="18" charset="0"/>
                                        </a:rPr>
                                        <m:t>𝜃</m:t>
                                      </m:r>
                                    </m:e>
                                    <m:sub>
                                      <m:r>
                                        <a:rPr lang="zh-CN" altLang="en-US" i="1">
                                          <a:latin typeface="Cambria Math" panose="02040503050406030204" pitchFamily="18" charset="0"/>
                                        </a:rPr>
                                        <m:t>𝐷</m:t>
                                      </m:r>
                                    </m:sub>
                                  </m:sSub>
                                </m:sub>
                              </m:sSub>
                              <m:d>
                                <m:dPr>
                                  <m:ctrlPr>
                                    <a:rPr lang="zh-CN" altLang="en-US" i="1">
                                      <a:latin typeface="Cambria Math" panose="02040503050406030204" pitchFamily="18" charset="0"/>
                                    </a:rPr>
                                  </m:ctrlPr>
                                </m:dPr>
                                <m:e>
                                  <m:sSup>
                                    <m:sSupPr>
                                      <m:ctrlPr>
                                        <a:rPr lang="zh-CN" altLang="en-US" i="1">
                                          <a:latin typeface="Cambria Math" panose="02040503050406030204" pitchFamily="18" charset="0"/>
                                        </a:rPr>
                                      </m:ctrlPr>
                                    </m:sSupPr>
                                    <m:e>
                                      <m:r>
                                        <a:rPr lang="zh-CN" altLang="en-US" i="1">
                                          <a:latin typeface="Cambria Math" panose="02040503050406030204" pitchFamily="18" charset="0"/>
                                        </a:rPr>
                                        <m:t>𝐼</m:t>
                                      </m:r>
                                    </m:e>
                                    <m:sup>
                                      <m:r>
                                        <a:rPr lang="zh-CN" altLang="en-US" i="1">
                                          <a:latin typeface="Cambria Math" panose="02040503050406030204" pitchFamily="18" charset="0"/>
                                        </a:rPr>
                                        <m:t>𝐻𝑅</m:t>
                                      </m:r>
                                    </m:sup>
                                  </m:sSup>
                                </m:e>
                              </m:d>
                            </m:e>
                          </m:d>
                        </m:e>
                      </m:nary>
                    </m:oMath>
                  </m:oMathPara>
                </a14:m>
                <a:endParaRPr lang="zh-CN" altLang="en-US" dirty="0"/>
              </a:p>
            </p:txBody>
          </p:sp>
        </mc:Choice>
        <mc:Fallback xmlns="">
          <p:sp>
            <p:nvSpPr>
              <p:cNvPr id="8" name="矩形 7"/>
              <p:cNvSpPr>
                <a:spLocks noRot="1" noChangeAspect="1" noMove="1" noResize="1" noEditPoints="1" noAdjustHandles="1" noChangeArrowheads="1" noChangeShapeType="1" noTextEdit="1"/>
              </p:cNvSpPr>
              <p:nvPr/>
            </p:nvSpPr>
            <p:spPr>
              <a:xfrm>
                <a:off x="4092305" y="5268187"/>
                <a:ext cx="3424592" cy="914546"/>
              </a:xfrm>
              <a:prstGeom prst="rect">
                <a:avLst/>
              </a:prstGeom>
              <a:blipFill rotWithShape="0">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p:cNvSpPr/>
              <p:nvPr/>
            </p:nvSpPr>
            <p:spPr>
              <a:xfrm>
                <a:off x="4092305" y="6274978"/>
                <a:ext cx="2999474" cy="38472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i="1">
                              <a:latin typeface="Cambria Math" panose="02040503050406030204" pitchFamily="18" charset="0"/>
                            </a:rPr>
                          </m:ctrlPr>
                        </m:sSubPr>
                        <m:e>
                          <m:r>
                            <a:rPr lang="zh-CN" altLang="en-US" i="1">
                              <a:latin typeface="Cambria Math" panose="02040503050406030204" pitchFamily="18" charset="0"/>
                            </a:rPr>
                            <m:t>𝑑</m:t>
                          </m:r>
                        </m:e>
                        <m:sub>
                          <m:r>
                            <a:rPr lang="zh-CN" altLang="en-US" i="1">
                              <a:latin typeface="Cambria Math" panose="02040503050406030204" pitchFamily="18" charset="0"/>
                            </a:rPr>
                            <m:t>𝑙𝑜𝑠𝑠</m:t>
                          </m:r>
                        </m:sub>
                      </m:sSub>
                      <m:r>
                        <a:rPr lang="zh-CN" altLang="en-US" i="0">
                          <a:latin typeface="Cambria Math" panose="02040503050406030204" pitchFamily="18" charset="0"/>
                        </a:rPr>
                        <m:t>=−</m:t>
                      </m:r>
                      <m:d>
                        <m:dPr>
                          <m:ctrlPr>
                            <a:rPr lang="zh-CN" altLang="en-US" i="1">
                              <a:latin typeface="Cambria Math" panose="02040503050406030204" pitchFamily="18" charset="0"/>
                            </a:rPr>
                          </m:ctrlPr>
                        </m:dPr>
                        <m:e>
                          <m:sSub>
                            <m:sSubPr>
                              <m:ctrlPr>
                                <a:rPr lang="zh-CN" altLang="en-US" i="1">
                                  <a:latin typeface="Cambria Math" panose="02040503050406030204" pitchFamily="18" charset="0"/>
                                </a:rPr>
                              </m:ctrlPr>
                            </m:sSubPr>
                            <m:e>
                              <m:r>
                                <a:rPr lang="zh-CN" altLang="en-US" i="1">
                                  <a:latin typeface="Cambria Math" panose="02040503050406030204" pitchFamily="18" charset="0"/>
                                </a:rPr>
                                <m:t>𝑑</m:t>
                              </m:r>
                              <m:r>
                                <a:rPr lang="zh-CN" altLang="en-US" i="0">
                                  <a:latin typeface="Cambria Math" panose="02040503050406030204" pitchFamily="18" charset="0"/>
                                </a:rPr>
                                <m:t>1</m:t>
                              </m:r>
                            </m:e>
                            <m:sub>
                              <m:r>
                                <a:rPr lang="zh-CN" altLang="en-US" i="1">
                                  <a:latin typeface="Cambria Math" panose="02040503050406030204" pitchFamily="18" charset="0"/>
                                </a:rPr>
                                <m:t>𝑙𝑜𝑠𝑠</m:t>
                              </m:r>
                            </m:sub>
                          </m:sSub>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𝑑</m:t>
                              </m:r>
                              <m:r>
                                <a:rPr lang="zh-CN" altLang="en-US" i="0">
                                  <a:latin typeface="Cambria Math" panose="02040503050406030204" pitchFamily="18" charset="0"/>
                                </a:rPr>
                                <m:t>2</m:t>
                              </m:r>
                            </m:e>
                            <m:sub>
                              <m:r>
                                <a:rPr lang="zh-CN" altLang="en-US" i="1">
                                  <a:latin typeface="Cambria Math" panose="02040503050406030204" pitchFamily="18" charset="0"/>
                                </a:rPr>
                                <m:t>𝑙𝑜𝑠𝑠</m:t>
                              </m:r>
                            </m:sub>
                          </m:sSub>
                        </m:e>
                      </m:d>
                    </m:oMath>
                  </m:oMathPara>
                </a14:m>
                <a:endParaRPr lang="zh-CN" altLang="en-US" dirty="0"/>
              </a:p>
            </p:txBody>
          </p:sp>
        </mc:Choice>
        <mc:Fallback xmlns="">
          <p:sp>
            <p:nvSpPr>
              <p:cNvPr id="9" name="矩形 8"/>
              <p:cNvSpPr>
                <a:spLocks noRot="1" noChangeAspect="1" noMove="1" noResize="1" noEditPoints="1" noAdjustHandles="1" noChangeArrowheads="1" noChangeShapeType="1" noTextEdit="1"/>
              </p:cNvSpPr>
              <p:nvPr/>
            </p:nvSpPr>
            <p:spPr>
              <a:xfrm>
                <a:off x="4092305" y="6274978"/>
                <a:ext cx="2999474" cy="384721"/>
              </a:xfrm>
              <a:prstGeom prst="rect">
                <a:avLst/>
              </a:prstGeom>
              <a:blipFill rotWithShape="0">
                <a:blip r:embed="rId5"/>
                <a:stretch>
                  <a:fillRect b="-3175"/>
                </a:stretch>
              </a:blipFill>
            </p:spPr>
            <p:txBody>
              <a:bodyPr/>
              <a:lstStyle/>
              <a:p>
                <a:r>
                  <a:rPr lang="zh-CN" altLang="en-US">
                    <a:noFill/>
                  </a:rPr>
                  <a:t> </a:t>
                </a:r>
              </a:p>
            </p:txBody>
          </p:sp>
        </mc:Fallback>
      </mc:AlternateContent>
      <p:sp>
        <p:nvSpPr>
          <p:cNvPr id="26" name="文本框 25"/>
          <p:cNvSpPr txBox="1"/>
          <p:nvPr/>
        </p:nvSpPr>
        <p:spPr>
          <a:xfrm>
            <a:off x="9284090" y="339380"/>
            <a:ext cx="2170011" cy="323163"/>
          </a:xfrm>
          <a:prstGeom prst="rect">
            <a:avLst/>
          </a:prstGeom>
          <a:noFill/>
        </p:spPr>
        <p:txBody>
          <a:bodyPr wrap="square" lIns="91438" tIns="45719" rIns="91438" bIns="45719" rtlCol="0">
            <a:spAutoFit/>
          </a:bodyPr>
          <a:lstStyle/>
          <a:p>
            <a:pPr algn="r"/>
            <a:r>
              <a:rPr lang="zh-CN" altLang="en-US" sz="1500" dirty="0" smtClean="0">
                <a:solidFill>
                  <a:prstClr val="black">
                    <a:lumMod val="50000"/>
                    <a:lumOff val="50000"/>
                  </a:prstClr>
                </a:solidFill>
                <a:latin typeface="微软雅黑" panose="020B0503020204020204" pitchFamily="34" charset="-122"/>
              </a:rPr>
              <a:t>中国石油大学</a:t>
            </a:r>
            <a:endParaRPr lang="zh-CN" altLang="en-US" sz="1500" dirty="0">
              <a:solidFill>
                <a:prstClr val="black">
                  <a:lumMod val="50000"/>
                  <a:lumOff val="50000"/>
                </a:prstClr>
              </a:solidFill>
              <a:latin typeface="Segoe UI Semilight" panose="020B0402040204020203" pitchFamily="34" charset="0"/>
              <a:cs typeface="Segoe UI Semilight" panose="020B0402040204020203" pitchFamily="34" charset="0"/>
            </a:endParaRPr>
          </a:p>
        </p:txBody>
      </p:sp>
      <p:sp>
        <p:nvSpPr>
          <p:cNvPr id="3" name="右箭头 2"/>
          <p:cNvSpPr/>
          <p:nvPr/>
        </p:nvSpPr>
        <p:spPr>
          <a:xfrm>
            <a:off x="7631563" y="4764360"/>
            <a:ext cx="858626" cy="1115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8796270" y="4683507"/>
            <a:ext cx="1782860" cy="384721"/>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g</a:t>
            </a:r>
            <a:r>
              <a:rPr lang="en-US" altLang="zh-CN" dirty="0" smtClean="0">
                <a:latin typeface="Times New Roman" panose="02020603050405020304" pitchFamily="18" charset="0"/>
                <a:cs typeface="Times New Roman" panose="02020603050405020304" pitchFamily="18" charset="0"/>
              </a:rPr>
              <a:t>enerated image</a:t>
            </a:r>
            <a:endParaRPr lang="zh-CN" altLang="en-US" dirty="0">
              <a:latin typeface="Times New Roman" panose="02020603050405020304" pitchFamily="18" charset="0"/>
              <a:cs typeface="Times New Roman" panose="02020603050405020304" pitchFamily="18" charset="0"/>
            </a:endParaRPr>
          </a:p>
        </p:txBody>
      </p:sp>
      <p:sp>
        <p:nvSpPr>
          <p:cNvPr id="27" name="右箭头 26"/>
          <p:cNvSpPr/>
          <p:nvPr/>
        </p:nvSpPr>
        <p:spPr>
          <a:xfrm>
            <a:off x="7631563" y="5660074"/>
            <a:ext cx="858626" cy="1115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27"/>
          <p:cNvSpPr txBox="1"/>
          <p:nvPr/>
        </p:nvSpPr>
        <p:spPr>
          <a:xfrm>
            <a:off x="8796270" y="5467713"/>
            <a:ext cx="1202573" cy="384721"/>
          </a:xfrm>
          <a:prstGeom prst="rect">
            <a:avLst/>
          </a:prstGeom>
          <a:noFill/>
        </p:spPr>
        <p:txBody>
          <a:bodyPr wrap="none" rtlCol="0">
            <a:spAutoFit/>
          </a:bodyPr>
          <a:lstStyle/>
          <a:p>
            <a:r>
              <a:rPr lang="en-US" altLang="zh-CN" dirty="0" smtClean="0">
                <a:latin typeface="Times New Roman" panose="02020603050405020304" pitchFamily="18" charset="0"/>
                <a:cs typeface="Times New Roman" panose="02020603050405020304" pitchFamily="18" charset="0"/>
              </a:rPr>
              <a:t>real image</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68751961"/>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矩形 52"/>
          <p:cNvSpPr/>
          <p:nvPr/>
        </p:nvSpPr>
        <p:spPr>
          <a:xfrm>
            <a:off x="2438403" y="252859"/>
            <a:ext cx="9753599" cy="484285"/>
          </a:xfrm>
          <a:prstGeom prst="rect">
            <a:avLst/>
          </a:prstGeom>
          <a:gradFill>
            <a:gsLst>
              <a:gs pos="0">
                <a:schemeClr val="accent1">
                  <a:lumMod val="5000"/>
                  <a:lumOff val="95000"/>
                  <a:alpha val="0"/>
                </a:schemeClr>
              </a:gs>
              <a:gs pos="78000">
                <a:schemeClr val="accent5"/>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54" name="圆角矩形 53"/>
          <p:cNvSpPr/>
          <p:nvPr/>
        </p:nvSpPr>
        <p:spPr>
          <a:xfrm rot="10800000" flipV="1">
            <a:off x="-5664" y="249441"/>
            <a:ext cx="484287" cy="491115"/>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2</a:t>
            </a:r>
            <a:endParaRPr lang="zh-CN" altLang="en-US" sz="3600" dirty="0"/>
          </a:p>
        </p:txBody>
      </p:sp>
      <p:sp>
        <p:nvSpPr>
          <p:cNvPr id="55" name="文本框 54"/>
          <p:cNvSpPr txBox="1"/>
          <p:nvPr/>
        </p:nvSpPr>
        <p:spPr>
          <a:xfrm>
            <a:off x="647718" y="267581"/>
            <a:ext cx="1723541" cy="461661"/>
          </a:xfrm>
          <a:prstGeom prst="rect">
            <a:avLst/>
          </a:prstGeom>
          <a:noFill/>
        </p:spPr>
        <p:txBody>
          <a:bodyPr wrap="none" lIns="91436" tIns="45718" rIns="91436" bIns="45718" rtlCol="0">
            <a:spAutoFit/>
          </a:bodyPr>
          <a:lstStyle/>
          <a:p>
            <a:r>
              <a:rPr lang="zh-CN" altLang="en-US" sz="2400" spc="600" dirty="0" smtClean="0">
                <a:solidFill>
                  <a:schemeClr val="tx2"/>
                </a:solidFill>
                <a:latin typeface="微软雅黑" panose="020B0503020204020204" pitchFamily="34" charset="-122"/>
                <a:ea typeface="微软雅黑" panose="020B0503020204020204" pitchFamily="34" charset="-122"/>
              </a:rPr>
              <a:t>研究</a:t>
            </a:r>
            <a:r>
              <a:rPr lang="zh-CN" altLang="en-US" sz="2400" spc="600" dirty="0">
                <a:solidFill>
                  <a:schemeClr val="tx2"/>
                </a:solidFill>
                <a:latin typeface="微软雅黑" panose="020B0503020204020204" pitchFamily="34" charset="-122"/>
                <a:ea typeface="微软雅黑" panose="020B0503020204020204" pitchFamily="34" charset="-122"/>
              </a:rPr>
              <a:t>方法</a:t>
            </a:r>
          </a:p>
        </p:txBody>
      </p:sp>
      <p:sp>
        <p:nvSpPr>
          <p:cNvPr id="56" name="矩形 55"/>
          <p:cNvSpPr/>
          <p:nvPr/>
        </p:nvSpPr>
        <p:spPr>
          <a:xfrm>
            <a:off x="2835393" y="324999"/>
            <a:ext cx="2734651" cy="384717"/>
          </a:xfrm>
          <a:prstGeom prst="rect">
            <a:avLst/>
          </a:prstGeom>
        </p:spPr>
        <p:txBody>
          <a:bodyPr wrap="none" lIns="91436" tIns="45718" rIns="91436" bIns="45718">
            <a:spAutoFit/>
          </a:bodyPr>
          <a:lstStyle/>
          <a:p>
            <a:pPr algn="ctr"/>
            <a:r>
              <a:rPr lang="en-US" altLang="zh-CN" dirty="0">
                <a:solidFill>
                  <a:schemeClr val="bg1"/>
                </a:solidFill>
                <a:latin typeface="微软雅黑" panose="020B0503020204020204" pitchFamily="34" charset="-122"/>
                <a:ea typeface="微软雅黑" panose="020B0503020204020204" pitchFamily="34" charset="-122"/>
              </a:rPr>
              <a:t>RESEARCH </a:t>
            </a:r>
            <a:r>
              <a:rPr lang="en-US" altLang="zh-CN" dirty="0" smtClean="0">
                <a:solidFill>
                  <a:schemeClr val="bg1"/>
                </a:solidFill>
                <a:latin typeface="微软雅黑" panose="020B0503020204020204" pitchFamily="34" charset="-122"/>
                <a:ea typeface="微软雅黑" panose="020B0503020204020204" pitchFamily="34" charset="-122"/>
              </a:rPr>
              <a:t>METHODS</a:t>
            </a:r>
            <a:endParaRPr lang="en-US" altLang="zh-CN" dirty="0">
              <a:solidFill>
                <a:schemeClr val="bg1"/>
              </a:solidFill>
              <a:latin typeface="微软雅黑" panose="020B0503020204020204" pitchFamily="34" charset="-122"/>
              <a:ea typeface="微软雅黑" panose="020B0503020204020204" pitchFamily="34" charset="-122"/>
            </a:endParaRPr>
          </a:p>
        </p:txBody>
      </p:sp>
      <p:grpSp>
        <p:nvGrpSpPr>
          <p:cNvPr id="57" name="组 56"/>
          <p:cNvGrpSpPr/>
          <p:nvPr/>
        </p:nvGrpSpPr>
        <p:grpSpPr>
          <a:xfrm>
            <a:off x="9284091" y="252857"/>
            <a:ext cx="2907907" cy="484288"/>
            <a:chOff x="9284090" y="252856"/>
            <a:chExt cx="2907907" cy="484288"/>
          </a:xfrm>
        </p:grpSpPr>
        <p:grpSp>
          <p:nvGrpSpPr>
            <p:cNvPr id="58" name="组 57"/>
            <p:cNvGrpSpPr/>
            <p:nvPr/>
          </p:nvGrpSpPr>
          <p:grpSpPr>
            <a:xfrm>
              <a:off x="11454105" y="252856"/>
              <a:ext cx="737892" cy="484288"/>
              <a:chOff x="11454105" y="252856"/>
              <a:chExt cx="737892" cy="484288"/>
            </a:xfrm>
          </p:grpSpPr>
          <p:grpSp>
            <p:nvGrpSpPr>
              <p:cNvPr id="60" name="组 59"/>
              <p:cNvGrpSpPr/>
              <p:nvPr/>
            </p:nvGrpSpPr>
            <p:grpSpPr>
              <a:xfrm>
                <a:off x="12039604" y="252856"/>
                <a:ext cx="152393" cy="484287"/>
                <a:chOff x="12039604" y="252856"/>
                <a:chExt cx="152393" cy="484287"/>
              </a:xfrm>
            </p:grpSpPr>
            <p:sp>
              <p:nvSpPr>
                <p:cNvPr id="64" name="圆角矩形 63"/>
                <p:cNvSpPr/>
                <p:nvPr/>
              </p:nvSpPr>
              <p:spPr>
                <a:xfrm rot="16200000" flipV="1">
                  <a:off x="12072988" y="518121"/>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圆角矩形 64"/>
                <p:cNvSpPr/>
                <p:nvPr/>
              </p:nvSpPr>
              <p:spPr>
                <a:xfrm rot="16200000" flipV="1">
                  <a:off x="12072988" y="618134"/>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圆角矩形 65"/>
                <p:cNvSpPr/>
                <p:nvPr/>
              </p:nvSpPr>
              <p:spPr>
                <a:xfrm rot="16200000" flipV="1">
                  <a:off x="12072988" y="321750"/>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圆角矩形 66"/>
                <p:cNvSpPr/>
                <p:nvPr/>
              </p:nvSpPr>
              <p:spPr>
                <a:xfrm rot="16200000" flipV="1">
                  <a:off x="12072988" y="42176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圆角矩形 67"/>
                <p:cNvSpPr/>
                <p:nvPr/>
              </p:nvSpPr>
              <p:spPr>
                <a:xfrm rot="16200000" flipV="1">
                  <a:off x="12072987" y="21947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1" name="组合 99"/>
              <p:cNvGrpSpPr/>
              <p:nvPr/>
            </p:nvGrpSpPr>
            <p:grpSpPr>
              <a:xfrm>
                <a:off x="11454105" y="252857"/>
                <a:ext cx="491115" cy="484287"/>
                <a:chOff x="1528923" y="220268"/>
                <a:chExt cx="1284096" cy="1266241"/>
              </a:xfrm>
            </p:grpSpPr>
            <p:sp>
              <p:nvSpPr>
                <p:cNvPr id="62" name="圆角矩形 61"/>
                <p:cNvSpPr/>
                <p:nvPr/>
              </p:nvSpPr>
              <p:spPr>
                <a:xfrm rot="16200000" flipV="1">
                  <a:off x="1537850" y="211341"/>
                  <a:ext cx="1266241" cy="1284096"/>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Freeform 96"/>
                <p:cNvSpPr/>
                <p:nvPr/>
              </p:nvSpPr>
              <p:spPr bwMode="auto">
                <a:xfrm>
                  <a:off x="1804148" y="499514"/>
                  <a:ext cx="733647" cy="707752"/>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grpSp>
        </p:grpSp>
        <p:sp>
          <p:nvSpPr>
            <p:cNvPr id="59" name="文本框 58"/>
            <p:cNvSpPr txBox="1"/>
            <p:nvPr/>
          </p:nvSpPr>
          <p:spPr>
            <a:xfrm>
              <a:off x="9284090" y="355774"/>
              <a:ext cx="2170011" cy="323163"/>
            </a:xfrm>
            <a:prstGeom prst="rect">
              <a:avLst/>
            </a:prstGeom>
            <a:noFill/>
          </p:spPr>
          <p:txBody>
            <a:bodyPr wrap="square" lIns="91438" tIns="45719" rIns="91438" bIns="45719" rtlCol="0">
              <a:spAutoFit/>
            </a:bodyPr>
            <a:lstStyle/>
            <a:p>
              <a:pPr algn="r"/>
              <a:r>
                <a:rPr lang="zh-CN" altLang="en-US" sz="1500" dirty="0" smtClean="0">
                  <a:solidFill>
                    <a:schemeClr val="tx1">
                      <a:lumMod val="50000"/>
                      <a:lumOff val="50000"/>
                    </a:schemeClr>
                  </a:solidFill>
                  <a:latin typeface="微软雅黑" panose="020B0503020204020204" pitchFamily="34" charset="-122"/>
                  <a:ea typeface="微软雅黑" panose="020B0503020204020204" pitchFamily="34" charset="-122"/>
                </a:rPr>
                <a:t>中国石油大学</a:t>
              </a:r>
              <a:endParaRPr lang="zh-CN" altLang="en-US" sz="1500" dirty="0">
                <a:solidFill>
                  <a:schemeClr val="tx1">
                    <a:lumMod val="50000"/>
                    <a:lumOff val="50000"/>
                  </a:schemeClr>
                </a:solidFill>
                <a:latin typeface="Segoe UI Semilight" panose="020B0402040204020203" pitchFamily="34" charset="0"/>
                <a:ea typeface="微软雅黑" panose="020B0503020204020204" pitchFamily="34" charset="-122"/>
                <a:cs typeface="Segoe UI Semilight" panose="020B0402040204020203" pitchFamily="34" charset="0"/>
              </a:endParaRPr>
            </a:p>
          </p:txBody>
        </p:sp>
      </p:grpSp>
      <p:sp>
        <p:nvSpPr>
          <p:cNvPr id="2" name="文本框 1"/>
          <p:cNvSpPr txBox="1"/>
          <p:nvPr/>
        </p:nvSpPr>
        <p:spPr>
          <a:xfrm>
            <a:off x="6024937" y="324997"/>
            <a:ext cx="1066842" cy="384721"/>
          </a:xfrm>
          <a:prstGeom prst="rect">
            <a:avLst/>
          </a:prstGeom>
          <a:noFill/>
        </p:spPr>
        <p:txBody>
          <a:bodyPr wrap="square" rtlCol="0">
            <a:spAutoFit/>
          </a:bodyPr>
          <a:lstStyle/>
          <a:p>
            <a:r>
              <a:rPr lang="en-US" altLang="zh-CN" dirty="0" smtClean="0">
                <a:solidFill>
                  <a:schemeClr val="accent1"/>
                </a:solidFill>
                <a:latin typeface="Times New Roman" panose="02020603050405020304" pitchFamily="18" charset="0"/>
                <a:cs typeface="Times New Roman" panose="02020603050405020304" pitchFamily="18" charset="0"/>
              </a:rPr>
              <a:t>SRGAN</a:t>
            </a:r>
            <a:endParaRPr lang="zh-CN" altLang="en-US" dirty="0">
              <a:solidFill>
                <a:schemeClr val="accent1"/>
              </a:solidFill>
              <a:latin typeface="Times New Roman" panose="02020603050405020304" pitchFamily="18" charset="0"/>
              <a:cs typeface="Times New Roman" panose="02020603050405020304" pitchFamily="18" charset="0"/>
            </a:endParaRPr>
          </a:p>
        </p:txBody>
      </p:sp>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7718" y="1109174"/>
            <a:ext cx="3132940" cy="2078866"/>
          </a:xfrm>
          <a:prstGeom prst="rect">
            <a:avLst/>
          </a:prstGeom>
        </p:spPr>
      </p:pic>
      <p:pic>
        <p:nvPicPr>
          <p:cNvPr id="4" name="图片 3"/>
          <p:cNvPicPr>
            <a:picLocks noChangeAspect="1"/>
          </p:cNvPicPr>
          <p:nvPr/>
        </p:nvPicPr>
        <p:blipFill>
          <a:blip r:embed="rId3"/>
          <a:stretch>
            <a:fillRect/>
          </a:stretch>
        </p:blipFill>
        <p:spPr>
          <a:xfrm>
            <a:off x="7792387" y="1683627"/>
            <a:ext cx="1720017" cy="1694968"/>
          </a:xfrm>
          <a:prstGeom prst="rect">
            <a:avLst/>
          </a:prstGeom>
        </p:spPr>
      </p:pic>
      <p:pic>
        <p:nvPicPr>
          <p:cNvPr id="6" name="图片 5"/>
          <p:cNvPicPr>
            <a:picLocks noChangeAspect="1"/>
          </p:cNvPicPr>
          <p:nvPr/>
        </p:nvPicPr>
        <p:blipFill>
          <a:blip r:embed="rId4"/>
          <a:stretch>
            <a:fillRect/>
          </a:stretch>
        </p:blipFill>
        <p:spPr>
          <a:xfrm>
            <a:off x="9703783" y="1683627"/>
            <a:ext cx="1750319" cy="1699950"/>
          </a:xfrm>
          <a:prstGeom prst="rect">
            <a:avLst/>
          </a:prstGeom>
        </p:spPr>
      </p:pic>
      <p:pic>
        <p:nvPicPr>
          <p:cNvPr id="8" name="图片 7"/>
          <p:cNvPicPr>
            <a:picLocks noChangeAspect="1"/>
          </p:cNvPicPr>
          <p:nvPr/>
        </p:nvPicPr>
        <p:blipFill>
          <a:blip r:embed="rId5"/>
          <a:stretch>
            <a:fillRect/>
          </a:stretch>
        </p:blipFill>
        <p:spPr>
          <a:xfrm>
            <a:off x="4000094" y="1678645"/>
            <a:ext cx="1651543" cy="1699950"/>
          </a:xfrm>
          <a:prstGeom prst="rect">
            <a:avLst/>
          </a:prstGeom>
        </p:spPr>
      </p:pic>
      <p:pic>
        <p:nvPicPr>
          <p:cNvPr id="10" name="图片 9"/>
          <p:cNvPicPr>
            <a:picLocks noChangeAspect="1"/>
          </p:cNvPicPr>
          <p:nvPr/>
        </p:nvPicPr>
        <p:blipFill>
          <a:blip r:embed="rId6"/>
          <a:stretch>
            <a:fillRect/>
          </a:stretch>
        </p:blipFill>
        <p:spPr>
          <a:xfrm>
            <a:off x="5880991" y="1678646"/>
            <a:ext cx="1720018" cy="1699950"/>
          </a:xfrm>
          <a:prstGeom prst="rect">
            <a:avLst/>
          </a:prstGeom>
        </p:spPr>
      </p:pic>
      <p:sp>
        <p:nvSpPr>
          <p:cNvPr id="12" name="文本框 11"/>
          <p:cNvSpPr txBox="1"/>
          <p:nvPr/>
        </p:nvSpPr>
        <p:spPr>
          <a:xfrm>
            <a:off x="4461342" y="1293924"/>
            <a:ext cx="684803" cy="384721"/>
          </a:xfrm>
          <a:prstGeom prst="rect">
            <a:avLst/>
          </a:prstGeom>
          <a:noFill/>
        </p:spPr>
        <p:txBody>
          <a:bodyPr wrap="none" rtlCol="0">
            <a:spAutoFit/>
          </a:bodyPr>
          <a:lstStyle/>
          <a:p>
            <a:r>
              <a:rPr lang="en-US" altLang="zh-CN" dirty="0" smtClean="0">
                <a:latin typeface="Times New Roman" panose="02020603050405020304" pitchFamily="18" charset="0"/>
                <a:cs typeface="Times New Roman" panose="02020603050405020304" pitchFamily="18" charset="0"/>
              </a:rPr>
              <a:t>input</a:t>
            </a:r>
            <a:endParaRPr lang="zh-CN" altLang="en-US" dirty="0">
              <a:latin typeface="Times New Roman" panose="02020603050405020304" pitchFamily="18" charset="0"/>
              <a:cs typeface="Times New Roman" panose="02020603050405020304" pitchFamily="18" charset="0"/>
            </a:endParaRPr>
          </a:p>
        </p:txBody>
      </p:sp>
      <p:sp>
        <p:nvSpPr>
          <p:cNvPr id="13" name="文本框 12"/>
          <p:cNvSpPr txBox="1"/>
          <p:nvPr/>
        </p:nvSpPr>
        <p:spPr>
          <a:xfrm>
            <a:off x="6291198" y="1293924"/>
            <a:ext cx="899605" cy="384721"/>
          </a:xfrm>
          <a:prstGeom prst="rect">
            <a:avLst/>
          </a:prstGeom>
          <a:noFill/>
        </p:spPr>
        <p:txBody>
          <a:bodyPr wrap="none" rtlCol="0">
            <a:spAutoFit/>
          </a:bodyPr>
          <a:lstStyle/>
          <a:p>
            <a:r>
              <a:rPr lang="en-US" altLang="zh-CN" dirty="0" smtClean="0">
                <a:latin typeface="Times New Roman" panose="02020603050405020304" pitchFamily="18" charset="0"/>
                <a:cs typeface="Times New Roman" panose="02020603050405020304" pitchFamily="18" charset="0"/>
              </a:rPr>
              <a:t>bicubic</a:t>
            </a:r>
            <a:endParaRPr lang="zh-CN" altLang="en-US" dirty="0">
              <a:latin typeface="Times New Roman" panose="02020603050405020304" pitchFamily="18" charset="0"/>
              <a:cs typeface="Times New Roman" panose="02020603050405020304" pitchFamily="18" charset="0"/>
            </a:endParaRPr>
          </a:p>
        </p:txBody>
      </p:sp>
      <p:sp>
        <p:nvSpPr>
          <p:cNvPr id="15" name="文本框 14"/>
          <p:cNvSpPr txBox="1"/>
          <p:nvPr/>
        </p:nvSpPr>
        <p:spPr>
          <a:xfrm>
            <a:off x="8261251" y="1337774"/>
            <a:ext cx="707630" cy="384721"/>
          </a:xfrm>
          <a:prstGeom prst="rect">
            <a:avLst/>
          </a:prstGeom>
          <a:noFill/>
        </p:spPr>
        <p:txBody>
          <a:bodyPr wrap="none" rtlCol="0">
            <a:spAutoFit/>
          </a:bodyPr>
          <a:lstStyle/>
          <a:p>
            <a:r>
              <a:rPr lang="en-US" altLang="zh-CN" dirty="0" err="1" smtClean="0">
                <a:latin typeface="Times New Roman" panose="02020603050405020304" pitchFamily="18" charset="0"/>
                <a:cs typeface="Times New Roman" panose="02020603050405020304" pitchFamily="18" charset="0"/>
              </a:rPr>
              <a:t>srgan</a:t>
            </a:r>
            <a:endParaRPr lang="zh-CN" altLang="en-US" dirty="0">
              <a:latin typeface="Times New Roman" panose="02020603050405020304" pitchFamily="18" charset="0"/>
              <a:cs typeface="Times New Roman" panose="02020603050405020304" pitchFamily="18" charset="0"/>
            </a:endParaRPr>
          </a:p>
        </p:txBody>
      </p:sp>
      <p:sp>
        <p:nvSpPr>
          <p:cNvPr id="20" name="文本框 19"/>
          <p:cNvSpPr txBox="1"/>
          <p:nvPr/>
        </p:nvSpPr>
        <p:spPr>
          <a:xfrm>
            <a:off x="10212303" y="1293924"/>
            <a:ext cx="733278" cy="384721"/>
          </a:xfrm>
          <a:prstGeom prst="rect">
            <a:avLst/>
          </a:prstGeom>
          <a:noFill/>
        </p:spPr>
        <p:txBody>
          <a:bodyPr wrap="none" rtlCol="0">
            <a:spAutoFit/>
          </a:bodyPr>
          <a:lstStyle/>
          <a:p>
            <a:r>
              <a:rPr lang="en-US" altLang="zh-CN" dirty="0" smtClean="0">
                <a:latin typeface="Times New Roman" panose="02020603050405020304" pitchFamily="18" charset="0"/>
                <a:cs typeface="Times New Roman" panose="02020603050405020304" pitchFamily="18" charset="0"/>
              </a:rPr>
              <a:t>target</a:t>
            </a:r>
            <a:endParaRPr lang="zh-CN" altLang="en-US" dirty="0">
              <a:latin typeface="Times New Roman" panose="02020603050405020304" pitchFamily="18" charset="0"/>
              <a:cs typeface="Times New Roman" panose="02020603050405020304" pitchFamily="18" charset="0"/>
            </a:endParaRPr>
          </a:p>
        </p:txBody>
      </p:sp>
      <p:pic>
        <p:nvPicPr>
          <p:cNvPr id="22" name="图片 21"/>
          <p:cNvPicPr>
            <a:picLocks noChangeAspect="1"/>
          </p:cNvPicPr>
          <p:nvPr/>
        </p:nvPicPr>
        <p:blipFill>
          <a:blip r:embed="rId7"/>
          <a:stretch>
            <a:fillRect/>
          </a:stretch>
        </p:blipFill>
        <p:spPr>
          <a:xfrm>
            <a:off x="5880991" y="3542141"/>
            <a:ext cx="1759773" cy="1349644"/>
          </a:xfrm>
          <a:prstGeom prst="rect">
            <a:avLst/>
          </a:prstGeom>
        </p:spPr>
      </p:pic>
      <p:pic>
        <p:nvPicPr>
          <p:cNvPr id="24" name="图片 23"/>
          <p:cNvPicPr>
            <a:picLocks noChangeAspect="1"/>
          </p:cNvPicPr>
          <p:nvPr/>
        </p:nvPicPr>
        <p:blipFill>
          <a:blip r:embed="rId8"/>
          <a:stretch>
            <a:fillRect/>
          </a:stretch>
        </p:blipFill>
        <p:spPr>
          <a:xfrm>
            <a:off x="7792387" y="3542141"/>
            <a:ext cx="1777868" cy="1349644"/>
          </a:xfrm>
          <a:prstGeom prst="rect">
            <a:avLst/>
          </a:prstGeom>
        </p:spPr>
      </p:pic>
      <p:pic>
        <p:nvPicPr>
          <p:cNvPr id="25" name="图片 24"/>
          <p:cNvPicPr>
            <a:picLocks noChangeAspect="1"/>
          </p:cNvPicPr>
          <p:nvPr/>
        </p:nvPicPr>
        <p:blipFill>
          <a:blip r:embed="rId9"/>
          <a:stretch>
            <a:fillRect/>
          </a:stretch>
        </p:blipFill>
        <p:spPr>
          <a:xfrm>
            <a:off x="9711544" y="3542141"/>
            <a:ext cx="1832738" cy="1349644"/>
          </a:xfrm>
          <a:prstGeom prst="rect">
            <a:avLst/>
          </a:prstGeom>
        </p:spPr>
      </p:pic>
      <p:pic>
        <p:nvPicPr>
          <p:cNvPr id="27" name="图片 26"/>
          <p:cNvPicPr>
            <a:picLocks noChangeAspect="1"/>
          </p:cNvPicPr>
          <p:nvPr/>
        </p:nvPicPr>
        <p:blipFill>
          <a:blip r:embed="rId10"/>
          <a:stretch>
            <a:fillRect/>
          </a:stretch>
        </p:blipFill>
        <p:spPr>
          <a:xfrm>
            <a:off x="3882464" y="3542141"/>
            <a:ext cx="1842558" cy="1349644"/>
          </a:xfrm>
          <a:prstGeom prst="rect">
            <a:avLst/>
          </a:prstGeom>
        </p:spPr>
      </p:pic>
      <p:pic>
        <p:nvPicPr>
          <p:cNvPr id="28" name="图片 27"/>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67889" y="5142670"/>
            <a:ext cx="1715330" cy="1715330"/>
          </a:xfrm>
          <a:prstGeom prst="rect">
            <a:avLst/>
          </a:prstGeom>
        </p:spPr>
      </p:pic>
      <p:pic>
        <p:nvPicPr>
          <p:cNvPr id="29" name="图片 28"/>
          <p:cNvPicPr>
            <a:picLocks noChangeAspect="1"/>
          </p:cNvPicPr>
          <p:nvPr/>
        </p:nvPicPr>
        <p:blipFill>
          <a:blip r:embed="rId12"/>
          <a:stretch>
            <a:fillRect/>
          </a:stretch>
        </p:blipFill>
        <p:spPr>
          <a:xfrm>
            <a:off x="9711544" y="5142670"/>
            <a:ext cx="1832738" cy="1564785"/>
          </a:xfrm>
          <a:prstGeom prst="rect">
            <a:avLst/>
          </a:prstGeom>
        </p:spPr>
      </p:pic>
      <p:pic>
        <p:nvPicPr>
          <p:cNvPr id="31" name="图片 30"/>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772732" y="3059613"/>
            <a:ext cx="2728377" cy="2182702"/>
          </a:xfrm>
          <a:prstGeom prst="rect">
            <a:avLst/>
          </a:prstGeom>
        </p:spPr>
      </p:pic>
      <p:pic>
        <p:nvPicPr>
          <p:cNvPr id="33" name="图片 32"/>
          <p:cNvPicPr>
            <a:picLocks noChangeAspect="1"/>
          </p:cNvPicPr>
          <p:nvPr/>
        </p:nvPicPr>
        <p:blipFill>
          <a:blip r:embed="rId14"/>
          <a:stretch>
            <a:fillRect/>
          </a:stretch>
        </p:blipFill>
        <p:spPr>
          <a:xfrm>
            <a:off x="7792387" y="5142670"/>
            <a:ext cx="1737407" cy="1588060"/>
          </a:xfrm>
          <a:prstGeom prst="rect">
            <a:avLst/>
          </a:prstGeom>
        </p:spPr>
      </p:pic>
      <p:pic>
        <p:nvPicPr>
          <p:cNvPr id="35" name="图片 34"/>
          <p:cNvPicPr>
            <a:picLocks noChangeAspect="1"/>
          </p:cNvPicPr>
          <p:nvPr/>
        </p:nvPicPr>
        <p:blipFill>
          <a:blip r:embed="rId15"/>
          <a:stretch>
            <a:fillRect/>
          </a:stretch>
        </p:blipFill>
        <p:spPr>
          <a:xfrm>
            <a:off x="4048864" y="5142670"/>
            <a:ext cx="1704975" cy="1564785"/>
          </a:xfrm>
          <a:prstGeom prst="rect">
            <a:avLst/>
          </a:prstGeom>
        </p:spPr>
      </p:pic>
      <p:pic>
        <p:nvPicPr>
          <p:cNvPr id="36" name="图片 35"/>
          <p:cNvPicPr>
            <a:picLocks noChangeAspect="1"/>
          </p:cNvPicPr>
          <p:nvPr/>
        </p:nvPicPr>
        <p:blipFill>
          <a:blip r:embed="rId16"/>
          <a:stretch>
            <a:fillRect/>
          </a:stretch>
        </p:blipFill>
        <p:spPr>
          <a:xfrm>
            <a:off x="5935589" y="5142670"/>
            <a:ext cx="1657082" cy="1618657"/>
          </a:xfrm>
          <a:prstGeom prst="rect">
            <a:avLst/>
          </a:prstGeom>
        </p:spPr>
      </p:pic>
    </p:spTree>
    <p:extLst>
      <p:ext uri="{BB962C8B-B14F-4D97-AF65-F5344CB8AC3E}">
        <p14:creationId xmlns:p14="http://schemas.microsoft.com/office/powerpoint/2010/main" val="438133112"/>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矩形 52"/>
          <p:cNvSpPr/>
          <p:nvPr/>
        </p:nvSpPr>
        <p:spPr>
          <a:xfrm>
            <a:off x="2720876" y="239818"/>
            <a:ext cx="9471122" cy="484285"/>
          </a:xfrm>
          <a:prstGeom prst="rect">
            <a:avLst/>
          </a:prstGeom>
          <a:gradFill>
            <a:gsLst>
              <a:gs pos="0">
                <a:schemeClr val="accent1">
                  <a:lumMod val="5000"/>
                  <a:lumOff val="95000"/>
                  <a:alpha val="0"/>
                </a:schemeClr>
              </a:gs>
              <a:gs pos="78000">
                <a:schemeClr val="accent5"/>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54" name="圆角矩形 53"/>
          <p:cNvSpPr/>
          <p:nvPr/>
        </p:nvSpPr>
        <p:spPr>
          <a:xfrm rot="10800000" flipV="1">
            <a:off x="-5664" y="249441"/>
            <a:ext cx="484287" cy="491115"/>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2</a:t>
            </a:r>
            <a:endParaRPr lang="zh-CN" altLang="en-US" sz="3600" dirty="0"/>
          </a:p>
        </p:txBody>
      </p:sp>
      <p:sp>
        <p:nvSpPr>
          <p:cNvPr id="55" name="文本框 54"/>
          <p:cNvSpPr txBox="1"/>
          <p:nvPr/>
        </p:nvSpPr>
        <p:spPr>
          <a:xfrm>
            <a:off x="647718" y="267581"/>
            <a:ext cx="1723541" cy="461661"/>
          </a:xfrm>
          <a:prstGeom prst="rect">
            <a:avLst/>
          </a:prstGeom>
          <a:noFill/>
        </p:spPr>
        <p:txBody>
          <a:bodyPr wrap="none" lIns="91436" tIns="45718" rIns="91436" bIns="45718" rtlCol="0">
            <a:spAutoFit/>
          </a:bodyPr>
          <a:lstStyle/>
          <a:p>
            <a:r>
              <a:rPr lang="zh-CN" altLang="en-US" sz="2400" spc="600" dirty="0" smtClean="0">
                <a:solidFill>
                  <a:schemeClr val="tx2"/>
                </a:solidFill>
                <a:latin typeface="微软雅黑" panose="020B0503020204020204" pitchFamily="34" charset="-122"/>
                <a:ea typeface="微软雅黑" panose="020B0503020204020204" pitchFamily="34" charset="-122"/>
              </a:rPr>
              <a:t>研究</a:t>
            </a:r>
            <a:r>
              <a:rPr lang="zh-CN" altLang="en-US" sz="2400" spc="600" dirty="0">
                <a:solidFill>
                  <a:schemeClr val="tx2"/>
                </a:solidFill>
                <a:latin typeface="微软雅黑" panose="020B0503020204020204" pitchFamily="34" charset="-122"/>
                <a:ea typeface="微软雅黑" panose="020B0503020204020204" pitchFamily="34" charset="-122"/>
              </a:rPr>
              <a:t>方法</a:t>
            </a:r>
          </a:p>
        </p:txBody>
      </p:sp>
      <p:sp>
        <p:nvSpPr>
          <p:cNvPr id="56" name="矩形 55"/>
          <p:cNvSpPr/>
          <p:nvPr/>
        </p:nvSpPr>
        <p:spPr>
          <a:xfrm>
            <a:off x="2835393" y="324999"/>
            <a:ext cx="2734650" cy="384717"/>
          </a:xfrm>
          <a:prstGeom prst="rect">
            <a:avLst/>
          </a:prstGeom>
        </p:spPr>
        <p:txBody>
          <a:bodyPr wrap="none" lIns="91436" tIns="45718" rIns="91436" bIns="45718">
            <a:spAutoFit/>
          </a:bodyPr>
          <a:lstStyle/>
          <a:p>
            <a:pPr algn="ctr"/>
            <a:r>
              <a:rPr lang="en-US" altLang="zh-CN" dirty="0">
                <a:solidFill>
                  <a:schemeClr val="bg1"/>
                </a:solidFill>
                <a:latin typeface="微软雅黑" panose="020B0503020204020204" pitchFamily="34" charset="-122"/>
                <a:ea typeface="微软雅黑" panose="020B0503020204020204" pitchFamily="34" charset="-122"/>
              </a:rPr>
              <a:t>RESEARCH </a:t>
            </a:r>
            <a:r>
              <a:rPr lang="en-US" altLang="zh-CN" dirty="0" smtClean="0">
                <a:solidFill>
                  <a:schemeClr val="bg1"/>
                </a:solidFill>
                <a:latin typeface="微软雅黑" panose="020B0503020204020204" pitchFamily="34" charset="-122"/>
                <a:ea typeface="微软雅黑" panose="020B0503020204020204" pitchFamily="34" charset="-122"/>
              </a:rPr>
              <a:t>METHODS</a:t>
            </a:r>
            <a:endParaRPr lang="en-US" altLang="zh-CN" dirty="0">
              <a:solidFill>
                <a:schemeClr val="bg1"/>
              </a:solidFill>
              <a:latin typeface="微软雅黑" panose="020B0503020204020204" pitchFamily="34" charset="-122"/>
              <a:ea typeface="微软雅黑" panose="020B0503020204020204" pitchFamily="34" charset="-122"/>
            </a:endParaRPr>
          </a:p>
        </p:txBody>
      </p:sp>
      <p:grpSp>
        <p:nvGrpSpPr>
          <p:cNvPr id="58" name="组 57"/>
          <p:cNvGrpSpPr/>
          <p:nvPr/>
        </p:nvGrpSpPr>
        <p:grpSpPr>
          <a:xfrm>
            <a:off x="11454106" y="252857"/>
            <a:ext cx="737892" cy="484288"/>
            <a:chOff x="11454105" y="252856"/>
            <a:chExt cx="737892" cy="484288"/>
          </a:xfrm>
        </p:grpSpPr>
        <p:grpSp>
          <p:nvGrpSpPr>
            <p:cNvPr id="60" name="组 59"/>
            <p:cNvGrpSpPr/>
            <p:nvPr/>
          </p:nvGrpSpPr>
          <p:grpSpPr>
            <a:xfrm>
              <a:off x="12039604" y="252856"/>
              <a:ext cx="152393" cy="484287"/>
              <a:chOff x="12039604" y="252856"/>
              <a:chExt cx="152393" cy="484287"/>
            </a:xfrm>
          </p:grpSpPr>
          <p:sp>
            <p:nvSpPr>
              <p:cNvPr id="64" name="圆角矩形 63"/>
              <p:cNvSpPr/>
              <p:nvPr/>
            </p:nvSpPr>
            <p:spPr>
              <a:xfrm rot="16200000" flipV="1">
                <a:off x="12072988" y="518121"/>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圆角矩形 64"/>
              <p:cNvSpPr/>
              <p:nvPr/>
            </p:nvSpPr>
            <p:spPr>
              <a:xfrm rot="16200000" flipV="1">
                <a:off x="12072988" y="618134"/>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圆角矩形 65"/>
              <p:cNvSpPr/>
              <p:nvPr/>
            </p:nvSpPr>
            <p:spPr>
              <a:xfrm rot="16200000" flipV="1">
                <a:off x="12072988" y="321750"/>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圆角矩形 66"/>
              <p:cNvSpPr/>
              <p:nvPr/>
            </p:nvSpPr>
            <p:spPr>
              <a:xfrm rot="16200000" flipV="1">
                <a:off x="12072988" y="42176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圆角矩形 67"/>
              <p:cNvSpPr/>
              <p:nvPr/>
            </p:nvSpPr>
            <p:spPr>
              <a:xfrm rot="16200000" flipV="1">
                <a:off x="12072987" y="21947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1" name="组合 99"/>
            <p:cNvGrpSpPr/>
            <p:nvPr/>
          </p:nvGrpSpPr>
          <p:grpSpPr>
            <a:xfrm>
              <a:off x="11454105" y="252857"/>
              <a:ext cx="491115" cy="484287"/>
              <a:chOff x="1528923" y="220268"/>
              <a:chExt cx="1284096" cy="1266241"/>
            </a:xfrm>
          </p:grpSpPr>
          <p:sp>
            <p:nvSpPr>
              <p:cNvPr id="62" name="圆角矩形 61"/>
              <p:cNvSpPr/>
              <p:nvPr/>
            </p:nvSpPr>
            <p:spPr>
              <a:xfrm rot="16200000" flipV="1">
                <a:off x="1537850" y="211341"/>
                <a:ext cx="1266241" cy="1284096"/>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Freeform 96"/>
              <p:cNvSpPr/>
              <p:nvPr/>
            </p:nvSpPr>
            <p:spPr bwMode="auto">
              <a:xfrm>
                <a:off x="1804148" y="499514"/>
                <a:ext cx="733647" cy="707752"/>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grpSp>
      </p:grpSp>
      <p:sp>
        <p:nvSpPr>
          <p:cNvPr id="26" name="文本框 25"/>
          <p:cNvSpPr txBox="1"/>
          <p:nvPr/>
        </p:nvSpPr>
        <p:spPr>
          <a:xfrm>
            <a:off x="9284090" y="339380"/>
            <a:ext cx="2170011" cy="323163"/>
          </a:xfrm>
          <a:prstGeom prst="rect">
            <a:avLst/>
          </a:prstGeom>
          <a:noFill/>
        </p:spPr>
        <p:txBody>
          <a:bodyPr wrap="square" lIns="91438" tIns="45719" rIns="91438" bIns="45719" rtlCol="0">
            <a:spAutoFit/>
          </a:bodyPr>
          <a:lstStyle/>
          <a:p>
            <a:pPr algn="r"/>
            <a:r>
              <a:rPr lang="zh-CN" altLang="en-US" sz="1500" dirty="0" smtClean="0">
                <a:solidFill>
                  <a:prstClr val="black">
                    <a:lumMod val="50000"/>
                    <a:lumOff val="50000"/>
                  </a:prstClr>
                </a:solidFill>
                <a:latin typeface="微软雅黑" panose="020B0503020204020204" pitchFamily="34" charset="-122"/>
              </a:rPr>
              <a:t>中国石油大学</a:t>
            </a:r>
            <a:endParaRPr lang="zh-CN" altLang="en-US" sz="1500" dirty="0">
              <a:solidFill>
                <a:prstClr val="black">
                  <a:lumMod val="50000"/>
                  <a:lumOff val="50000"/>
                </a:prstClr>
              </a:solidFill>
              <a:latin typeface="Segoe UI Semilight" panose="020B0402040204020203" pitchFamily="34" charset="0"/>
              <a:cs typeface="Segoe UI Semilight" panose="020B0402040204020203" pitchFamily="34" charset="0"/>
            </a:endParaRPr>
          </a:p>
        </p:txBody>
      </p:sp>
      <p:graphicFrame>
        <p:nvGraphicFramePr>
          <p:cNvPr id="23" name="图表 22"/>
          <p:cNvGraphicFramePr/>
          <p:nvPr>
            <p:extLst>
              <p:ext uri="{D42A27DB-BD31-4B8C-83A1-F6EECF244321}">
                <p14:modId xmlns:p14="http://schemas.microsoft.com/office/powerpoint/2010/main" val="4267291031"/>
              </p:ext>
            </p:extLst>
          </p:nvPr>
        </p:nvGraphicFramePr>
        <p:xfrm>
          <a:off x="8389256" y="878966"/>
          <a:ext cx="3650349" cy="5530799"/>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9" name="图表 28"/>
          <p:cNvGraphicFramePr/>
          <p:nvPr>
            <p:extLst>
              <p:ext uri="{D42A27DB-BD31-4B8C-83A1-F6EECF244321}">
                <p14:modId xmlns:p14="http://schemas.microsoft.com/office/powerpoint/2010/main" val="1390006115"/>
              </p:ext>
            </p:extLst>
          </p:nvPr>
        </p:nvGraphicFramePr>
        <p:xfrm>
          <a:off x="4281714" y="991098"/>
          <a:ext cx="3817257" cy="5418667"/>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32" name="图表 31"/>
          <p:cNvGraphicFramePr/>
          <p:nvPr>
            <p:extLst>
              <p:ext uri="{D42A27DB-BD31-4B8C-83A1-F6EECF244321}">
                <p14:modId xmlns:p14="http://schemas.microsoft.com/office/powerpoint/2010/main" val="3374728312"/>
              </p:ext>
            </p:extLst>
          </p:nvPr>
        </p:nvGraphicFramePr>
        <p:xfrm>
          <a:off x="456646" y="997490"/>
          <a:ext cx="3534783" cy="5591996"/>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2489231699"/>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 3"/>
          <p:cNvGrpSpPr/>
          <p:nvPr/>
        </p:nvGrpSpPr>
        <p:grpSpPr>
          <a:xfrm>
            <a:off x="-21102" y="2847434"/>
            <a:ext cx="12334257" cy="1296345"/>
            <a:chOff x="-21102" y="2847433"/>
            <a:chExt cx="12334256" cy="1296345"/>
          </a:xfrm>
        </p:grpSpPr>
        <p:sp>
          <p:nvSpPr>
            <p:cNvPr id="51" name="矩形 50"/>
            <p:cNvSpPr/>
            <p:nvPr/>
          </p:nvSpPr>
          <p:spPr>
            <a:xfrm flipH="1">
              <a:off x="0" y="2872348"/>
              <a:ext cx="12192000" cy="1252063"/>
            </a:xfrm>
            <a:prstGeom prst="rect">
              <a:avLst/>
            </a:prstGeom>
            <a:gradFill>
              <a:gsLst>
                <a:gs pos="0">
                  <a:schemeClr val="accent1">
                    <a:lumMod val="5000"/>
                    <a:lumOff val="95000"/>
                    <a:alpha val="0"/>
                  </a:schemeClr>
                </a:gs>
                <a:gs pos="78000">
                  <a:schemeClr val="accent5"/>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圆角矩形 39"/>
            <p:cNvSpPr/>
            <p:nvPr/>
          </p:nvSpPr>
          <p:spPr>
            <a:xfrm rot="10800000" flipV="1">
              <a:off x="464451" y="2847433"/>
              <a:ext cx="1273995" cy="1291039"/>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altLang="zh-CN" sz="6000" dirty="0"/>
                <a:t>3</a:t>
              </a:r>
              <a:endParaRPr lang="zh-CN" altLang="en-US" sz="6000" dirty="0"/>
            </a:p>
          </p:txBody>
        </p:sp>
        <p:sp>
          <p:nvSpPr>
            <p:cNvPr id="42" name="文本框 41"/>
            <p:cNvSpPr txBox="1"/>
            <p:nvPr/>
          </p:nvSpPr>
          <p:spPr>
            <a:xfrm>
              <a:off x="8666006" y="3061934"/>
              <a:ext cx="3647148" cy="830995"/>
            </a:xfrm>
            <a:prstGeom prst="rect">
              <a:avLst/>
            </a:prstGeom>
            <a:noFill/>
          </p:spPr>
          <p:txBody>
            <a:bodyPr wrap="none" lIns="91438" tIns="45719" rIns="91438" bIns="45719" rtlCol="0">
              <a:spAutoFit/>
            </a:bodyPr>
            <a:lstStyle/>
            <a:p>
              <a:r>
                <a:rPr lang="zh-CN" altLang="en-US" sz="4800" spc="600" dirty="0" smtClean="0">
                  <a:solidFill>
                    <a:schemeClr val="bg1"/>
                  </a:solidFill>
                  <a:latin typeface="微软雅黑" panose="020B0503020204020204" pitchFamily="34" charset="-122"/>
                  <a:ea typeface="微软雅黑" panose="020B0503020204020204" pitchFamily="34" charset="-122"/>
                </a:rPr>
                <a:t>分析与讨论</a:t>
              </a:r>
              <a:endParaRPr lang="zh-CN" altLang="en-US" sz="4800" spc="600" dirty="0">
                <a:solidFill>
                  <a:schemeClr val="bg1"/>
                </a:solidFill>
                <a:latin typeface="微软雅黑" panose="020B0503020204020204" pitchFamily="34" charset="-122"/>
                <a:ea typeface="微软雅黑" panose="020B0503020204020204" pitchFamily="34" charset="-122"/>
              </a:endParaRPr>
            </a:p>
          </p:txBody>
        </p:sp>
        <p:grpSp>
          <p:nvGrpSpPr>
            <p:cNvPr id="3" name="组 2"/>
            <p:cNvGrpSpPr/>
            <p:nvPr/>
          </p:nvGrpSpPr>
          <p:grpSpPr>
            <a:xfrm>
              <a:off x="-21102" y="2858492"/>
              <a:ext cx="242777" cy="1285286"/>
              <a:chOff x="-21102" y="2858492"/>
              <a:chExt cx="242777" cy="1285286"/>
            </a:xfrm>
          </p:grpSpPr>
          <p:sp>
            <p:nvSpPr>
              <p:cNvPr id="46" name="圆角矩形 45"/>
              <p:cNvSpPr/>
              <p:nvPr/>
            </p:nvSpPr>
            <p:spPr>
              <a:xfrm rot="16200000" flipV="1">
                <a:off x="-13338" y="3643334"/>
                <a:ext cx="227250" cy="242777"/>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圆角矩形 46"/>
              <p:cNvSpPr/>
              <p:nvPr/>
            </p:nvSpPr>
            <p:spPr>
              <a:xfrm rot="16200000" flipV="1">
                <a:off x="-13338" y="3908764"/>
                <a:ext cx="227250" cy="242777"/>
              </a:xfrm>
              <a:prstGeom prst="roundRect">
                <a:avLst>
                  <a:gd name="adj" fmla="val 5039"/>
                </a:avLst>
              </a:prstGeom>
              <a:solidFill>
                <a:schemeClr val="accent5">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圆角矩形 47"/>
              <p:cNvSpPr/>
              <p:nvPr/>
            </p:nvSpPr>
            <p:spPr>
              <a:xfrm rot="16200000" flipV="1">
                <a:off x="-13338" y="3122170"/>
                <a:ext cx="227250" cy="242777"/>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圆角矩形 48"/>
              <p:cNvSpPr/>
              <p:nvPr/>
            </p:nvSpPr>
            <p:spPr>
              <a:xfrm rot="16200000" flipV="1">
                <a:off x="-13338" y="3387600"/>
                <a:ext cx="227250" cy="242777"/>
              </a:xfrm>
              <a:prstGeom prst="roundRect">
                <a:avLst>
                  <a:gd name="adj" fmla="val 5039"/>
                </a:avLst>
              </a:prstGeom>
              <a:solidFill>
                <a:schemeClr val="accent5">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圆角矩形 44"/>
              <p:cNvSpPr/>
              <p:nvPr/>
            </p:nvSpPr>
            <p:spPr>
              <a:xfrm rot="16200000" flipV="1">
                <a:off x="-13338" y="2850728"/>
                <a:ext cx="227250" cy="242777"/>
              </a:xfrm>
              <a:prstGeom prst="roundRect">
                <a:avLst>
                  <a:gd name="adj" fmla="val 5039"/>
                </a:avLst>
              </a:prstGeom>
              <a:solidFill>
                <a:schemeClr val="accent5">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3" name="矩形 52"/>
            <p:cNvSpPr/>
            <p:nvPr/>
          </p:nvSpPr>
          <p:spPr>
            <a:xfrm>
              <a:off x="4298050" y="3262120"/>
              <a:ext cx="4489110" cy="461663"/>
            </a:xfrm>
            <a:prstGeom prst="rect">
              <a:avLst/>
            </a:prstGeom>
          </p:spPr>
          <p:txBody>
            <a:bodyPr wrap="none" lIns="91438" tIns="45719" rIns="91438" bIns="45719">
              <a:spAutoFit/>
            </a:bodyPr>
            <a:lstStyle/>
            <a:p>
              <a:pPr algn="ctr"/>
              <a:r>
                <a:rPr lang="en-US" altLang="zh-CN" sz="2400" dirty="0" smtClean="0">
                  <a:solidFill>
                    <a:schemeClr val="bg1"/>
                  </a:solidFill>
                  <a:latin typeface="微软雅黑" panose="020B0503020204020204" pitchFamily="34" charset="-122"/>
                  <a:ea typeface="微软雅黑" panose="020B0503020204020204" pitchFamily="34" charset="-122"/>
                </a:rPr>
                <a:t> </a:t>
              </a:r>
              <a:r>
                <a:rPr lang="en-US" altLang="zh-CN" sz="2400" dirty="0">
                  <a:solidFill>
                    <a:schemeClr val="bg1"/>
                  </a:solidFill>
                  <a:latin typeface="微软雅黑" panose="020B0503020204020204" pitchFamily="34" charset="-122"/>
                </a:rPr>
                <a:t>ANALYSIS AND DISCUSSION</a:t>
              </a:r>
            </a:p>
          </p:txBody>
        </p:sp>
      </p:grpSp>
      <p:grpSp>
        <p:nvGrpSpPr>
          <p:cNvPr id="28" name="组 27"/>
          <p:cNvGrpSpPr/>
          <p:nvPr/>
        </p:nvGrpSpPr>
        <p:grpSpPr>
          <a:xfrm>
            <a:off x="11454106" y="252857"/>
            <a:ext cx="737892" cy="484288"/>
            <a:chOff x="11454105" y="252856"/>
            <a:chExt cx="737892" cy="484288"/>
          </a:xfrm>
        </p:grpSpPr>
        <p:grpSp>
          <p:nvGrpSpPr>
            <p:cNvPr id="30" name="组 29"/>
            <p:cNvGrpSpPr/>
            <p:nvPr/>
          </p:nvGrpSpPr>
          <p:grpSpPr>
            <a:xfrm>
              <a:off x="12039604" y="252856"/>
              <a:ext cx="152393" cy="484287"/>
              <a:chOff x="12039604" y="252856"/>
              <a:chExt cx="152393" cy="484287"/>
            </a:xfrm>
          </p:grpSpPr>
          <p:sp>
            <p:nvSpPr>
              <p:cNvPr id="34" name="圆角矩形 33"/>
              <p:cNvSpPr/>
              <p:nvPr/>
            </p:nvSpPr>
            <p:spPr>
              <a:xfrm rot="16200000" flipV="1">
                <a:off x="12072988" y="518121"/>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圆角矩形 34"/>
              <p:cNvSpPr/>
              <p:nvPr/>
            </p:nvSpPr>
            <p:spPr>
              <a:xfrm rot="16200000" flipV="1">
                <a:off x="12072988" y="618134"/>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圆角矩形 35"/>
              <p:cNvSpPr/>
              <p:nvPr/>
            </p:nvSpPr>
            <p:spPr>
              <a:xfrm rot="16200000" flipV="1">
                <a:off x="12072988" y="321750"/>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圆角矩形 36"/>
              <p:cNvSpPr/>
              <p:nvPr/>
            </p:nvSpPr>
            <p:spPr>
              <a:xfrm rot="16200000" flipV="1">
                <a:off x="12072988" y="42176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圆角矩形 37"/>
              <p:cNvSpPr/>
              <p:nvPr/>
            </p:nvSpPr>
            <p:spPr>
              <a:xfrm rot="16200000" flipV="1">
                <a:off x="12072987" y="21947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1" name="组合 99"/>
            <p:cNvGrpSpPr/>
            <p:nvPr/>
          </p:nvGrpSpPr>
          <p:grpSpPr>
            <a:xfrm>
              <a:off x="11454105" y="252857"/>
              <a:ext cx="491115" cy="484287"/>
              <a:chOff x="1528923" y="220268"/>
              <a:chExt cx="1284096" cy="1266241"/>
            </a:xfrm>
          </p:grpSpPr>
          <p:sp>
            <p:nvSpPr>
              <p:cNvPr id="32" name="圆角矩形 31"/>
              <p:cNvSpPr/>
              <p:nvPr/>
            </p:nvSpPr>
            <p:spPr>
              <a:xfrm rot="16200000" flipV="1">
                <a:off x="1537850" y="211341"/>
                <a:ext cx="1266241" cy="1284096"/>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Freeform 96"/>
              <p:cNvSpPr/>
              <p:nvPr/>
            </p:nvSpPr>
            <p:spPr bwMode="auto">
              <a:xfrm>
                <a:off x="1804148" y="499514"/>
                <a:ext cx="733647" cy="707752"/>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grpSp>
      </p:grpSp>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3" name="直接连接符 82"/>
          <p:cNvCxnSpPr/>
          <p:nvPr/>
        </p:nvCxnSpPr>
        <p:spPr>
          <a:xfrm flipH="1">
            <a:off x="6763951" y="1365189"/>
            <a:ext cx="1" cy="5492811"/>
          </a:xfrm>
          <a:prstGeom prst="line">
            <a:avLst/>
          </a:prstGeom>
          <a:ln w="3175">
            <a:solidFill>
              <a:schemeClr val="tx1">
                <a:lumMod val="50000"/>
                <a:lumOff val="50000"/>
                <a:alpha val="33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cxnSp>
        <p:nvCxnSpPr>
          <p:cNvPr id="80" name="直接连接符 79"/>
          <p:cNvCxnSpPr/>
          <p:nvPr/>
        </p:nvCxnSpPr>
        <p:spPr>
          <a:xfrm>
            <a:off x="6038455" y="0"/>
            <a:ext cx="0" cy="5643645"/>
          </a:xfrm>
          <a:prstGeom prst="line">
            <a:avLst/>
          </a:prstGeom>
          <a:ln w="3175">
            <a:solidFill>
              <a:schemeClr val="tx1">
                <a:lumMod val="50000"/>
                <a:lumOff val="50000"/>
                <a:alpha val="33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sp>
        <p:nvSpPr>
          <p:cNvPr id="4" name="矩形 3"/>
          <p:cNvSpPr/>
          <p:nvPr/>
        </p:nvSpPr>
        <p:spPr>
          <a:xfrm rot="5400000">
            <a:off x="-2741856" y="2736809"/>
            <a:ext cx="6818603" cy="1344991"/>
          </a:xfrm>
          <a:prstGeom prst="rect">
            <a:avLst/>
          </a:prstGeom>
          <a:gradFill>
            <a:gsLst>
              <a:gs pos="0">
                <a:schemeClr val="accent1">
                  <a:lumMod val="5000"/>
                  <a:lumOff val="95000"/>
                  <a:alpha val="0"/>
                </a:schemeClr>
              </a:gs>
              <a:gs pos="78000">
                <a:schemeClr val="accent5"/>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zh-CN" altLang="en-US"/>
          </a:p>
        </p:txBody>
      </p:sp>
      <p:grpSp>
        <p:nvGrpSpPr>
          <p:cNvPr id="15" name="组 14"/>
          <p:cNvGrpSpPr/>
          <p:nvPr/>
        </p:nvGrpSpPr>
        <p:grpSpPr>
          <a:xfrm>
            <a:off x="-22301" y="6654791"/>
            <a:ext cx="1271471" cy="203211"/>
            <a:chOff x="-22302" y="6654791"/>
            <a:chExt cx="1271471" cy="203210"/>
          </a:xfrm>
        </p:grpSpPr>
        <p:sp>
          <p:nvSpPr>
            <p:cNvPr id="9" name="圆角矩形 8"/>
            <p:cNvSpPr/>
            <p:nvPr/>
          </p:nvSpPr>
          <p:spPr>
            <a:xfrm flipV="1">
              <a:off x="240276" y="6654791"/>
              <a:ext cx="224807" cy="203210"/>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圆角矩形 9"/>
            <p:cNvSpPr/>
            <p:nvPr/>
          </p:nvSpPr>
          <p:spPr>
            <a:xfrm flipV="1">
              <a:off x="-22302" y="6654791"/>
              <a:ext cx="224807" cy="203210"/>
            </a:xfrm>
            <a:prstGeom prst="roundRect">
              <a:avLst>
                <a:gd name="adj" fmla="val 5039"/>
              </a:avLst>
            </a:prstGeom>
            <a:solidFill>
              <a:schemeClr val="accent5">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圆角矩形 10"/>
            <p:cNvSpPr/>
            <p:nvPr/>
          </p:nvSpPr>
          <p:spPr>
            <a:xfrm flipV="1">
              <a:off x="755838" y="6654791"/>
              <a:ext cx="224807" cy="203210"/>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圆角矩形 11"/>
            <p:cNvSpPr/>
            <p:nvPr/>
          </p:nvSpPr>
          <p:spPr>
            <a:xfrm flipV="1">
              <a:off x="493260" y="6654791"/>
              <a:ext cx="224807" cy="203210"/>
            </a:xfrm>
            <a:prstGeom prst="roundRect">
              <a:avLst>
                <a:gd name="adj" fmla="val 5039"/>
              </a:avLst>
            </a:prstGeom>
            <a:solidFill>
              <a:schemeClr val="accent5">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圆角矩形 7"/>
            <p:cNvSpPr/>
            <p:nvPr/>
          </p:nvSpPr>
          <p:spPr>
            <a:xfrm flipV="1">
              <a:off x="1024362" y="6654791"/>
              <a:ext cx="224807" cy="203210"/>
            </a:xfrm>
            <a:prstGeom prst="roundRect">
              <a:avLst>
                <a:gd name="adj" fmla="val 5039"/>
              </a:avLst>
            </a:prstGeom>
            <a:solidFill>
              <a:schemeClr val="accent5">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0" name="文本框 19"/>
          <p:cNvSpPr txBox="1"/>
          <p:nvPr/>
        </p:nvSpPr>
        <p:spPr>
          <a:xfrm>
            <a:off x="113075" y="245328"/>
            <a:ext cx="1031043" cy="4519883"/>
          </a:xfrm>
          <a:prstGeom prst="rect">
            <a:avLst/>
          </a:prstGeom>
          <a:noFill/>
        </p:spPr>
        <p:txBody>
          <a:bodyPr vert="eaVert" wrap="square" lIns="91436" tIns="45718" rIns="91436" bIns="45718" rtlCol="0">
            <a:spAutoFit/>
          </a:bodyPr>
          <a:lstStyle/>
          <a:p>
            <a:r>
              <a:rPr lang="en-US" altLang="zh-CN" sz="5500" dirty="0">
                <a:solidFill>
                  <a:schemeClr val="bg1"/>
                </a:solidFill>
                <a:latin typeface="Eras Light ITC" panose="020B0402030504020804" pitchFamily="34" charset="0"/>
              </a:rPr>
              <a:t>CONTENTS</a:t>
            </a:r>
            <a:endParaRPr lang="zh-CN" altLang="en-US" sz="5500" dirty="0">
              <a:solidFill>
                <a:schemeClr val="bg1"/>
              </a:solidFill>
              <a:latin typeface="Eras Light ITC" panose="020B0402030504020804" pitchFamily="34" charset="0"/>
            </a:endParaRPr>
          </a:p>
        </p:txBody>
      </p:sp>
      <p:sp>
        <p:nvSpPr>
          <p:cNvPr id="73" name="圆角矩形 72"/>
          <p:cNvSpPr/>
          <p:nvPr/>
        </p:nvSpPr>
        <p:spPr>
          <a:xfrm rot="10800000" flipV="1">
            <a:off x="5796313" y="1705945"/>
            <a:ext cx="484287" cy="491115"/>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1</a:t>
            </a:r>
            <a:endParaRPr lang="zh-CN" altLang="en-US" sz="3600" dirty="0"/>
          </a:p>
        </p:txBody>
      </p:sp>
      <p:sp>
        <p:nvSpPr>
          <p:cNvPr id="74" name="圆角矩形 73"/>
          <p:cNvSpPr/>
          <p:nvPr/>
        </p:nvSpPr>
        <p:spPr>
          <a:xfrm rot="10800000" flipV="1">
            <a:off x="6521811" y="2576264"/>
            <a:ext cx="484287" cy="491115"/>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3</a:t>
            </a:r>
            <a:endParaRPr lang="zh-CN" altLang="en-US" sz="3600" dirty="0"/>
          </a:p>
        </p:txBody>
      </p:sp>
      <p:sp>
        <p:nvSpPr>
          <p:cNvPr id="76" name="圆角矩形 75"/>
          <p:cNvSpPr/>
          <p:nvPr/>
        </p:nvSpPr>
        <p:spPr>
          <a:xfrm rot="10800000" flipV="1">
            <a:off x="6521811" y="4291785"/>
            <a:ext cx="484287" cy="491115"/>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4</a:t>
            </a:r>
            <a:endParaRPr lang="zh-CN" altLang="en-US" sz="3600" dirty="0"/>
          </a:p>
        </p:txBody>
      </p:sp>
      <p:sp>
        <p:nvSpPr>
          <p:cNvPr id="77" name="圆角矩形 76"/>
          <p:cNvSpPr/>
          <p:nvPr/>
        </p:nvSpPr>
        <p:spPr>
          <a:xfrm rot="10800000" flipV="1">
            <a:off x="5811934" y="3348410"/>
            <a:ext cx="484287" cy="491115"/>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2</a:t>
            </a:r>
            <a:endParaRPr lang="zh-CN" altLang="en-US" sz="3600" dirty="0"/>
          </a:p>
        </p:txBody>
      </p:sp>
      <p:sp>
        <p:nvSpPr>
          <p:cNvPr id="87" name="文本框 86"/>
          <p:cNvSpPr txBox="1"/>
          <p:nvPr/>
        </p:nvSpPr>
        <p:spPr>
          <a:xfrm>
            <a:off x="3710196" y="1792886"/>
            <a:ext cx="1107988" cy="369328"/>
          </a:xfrm>
          <a:prstGeom prst="rect">
            <a:avLst/>
          </a:prstGeom>
          <a:noFill/>
        </p:spPr>
        <p:txBody>
          <a:bodyPr wrap="none" lIns="91436" tIns="45718" rIns="91436" bIns="45718" rtlCol="0">
            <a:spAutoFit/>
          </a:bodyPr>
          <a:lstStyle/>
          <a:p>
            <a:r>
              <a:rPr lang="zh-CN" altLang="en-US" sz="1800" dirty="0" smtClean="0">
                <a:solidFill>
                  <a:schemeClr val="tx2"/>
                </a:solidFill>
                <a:latin typeface="微软雅黑" panose="020B0503020204020204" pitchFamily="34" charset="-122"/>
                <a:ea typeface="微软雅黑" panose="020B0503020204020204" pitchFamily="34" charset="-122"/>
              </a:rPr>
              <a:t>研究</a:t>
            </a:r>
            <a:r>
              <a:rPr lang="zh-CN" altLang="en-US" sz="1800" dirty="0">
                <a:solidFill>
                  <a:schemeClr val="tx2"/>
                </a:solidFill>
                <a:latin typeface="微软雅黑" panose="020B0503020204020204" pitchFamily="34" charset="-122"/>
                <a:ea typeface="微软雅黑" panose="020B0503020204020204" pitchFamily="34" charset="-122"/>
              </a:rPr>
              <a:t>简介</a:t>
            </a:r>
          </a:p>
        </p:txBody>
      </p:sp>
      <p:sp>
        <p:nvSpPr>
          <p:cNvPr id="88" name="文本框 87"/>
          <p:cNvSpPr txBox="1"/>
          <p:nvPr/>
        </p:nvSpPr>
        <p:spPr>
          <a:xfrm>
            <a:off x="7900534" y="2401835"/>
            <a:ext cx="1338820" cy="369328"/>
          </a:xfrm>
          <a:prstGeom prst="rect">
            <a:avLst/>
          </a:prstGeom>
          <a:noFill/>
        </p:spPr>
        <p:txBody>
          <a:bodyPr wrap="none" lIns="91436" tIns="45718" rIns="91436" bIns="45718" rtlCol="0">
            <a:spAutoFit/>
          </a:bodyPr>
          <a:lstStyle/>
          <a:p>
            <a:r>
              <a:rPr lang="zh-CN" altLang="en-US" sz="1800" dirty="0">
                <a:solidFill>
                  <a:schemeClr val="tx2"/>
                </a:solidFill>
                <a:latin typeface="微软雅黑" panose="020B0503020204020204" pitchFamily="34" charset="-122"/>
                <a:ea typeface="微软雅黑" panose="020B0503020204020204" pitchFamily="34" charset="-122"/>
              </a:rPr>
              <a:t>分析与讨论</a:t>
            </a:r>
          </a:p>
        </p:txBody>
      </p:sp>
      <p:sp>
        <p:nvSpPr>
          <p:cNvPr id="90" name="文本框 89"/>
          <p:cNvSpPr txBox="1"/>
          <p:nvPr/>
        </p:nvSpPr>
        <p:spPr>
          <a:xfrm>
            <a:off x="7945270" y="4637069"/>
            <a:ext cx="1338820" cy="369328"/>
          </a:xfrm>
          <a:prstGeom prst="rect">
            <a:avLst/>
          </a:prstGeom>
          <a:noFill/>
        </p:spPr>
        <p:txBody>
          <a:bodyPr wrap="none" lIns="91436" tIns="45718" rIns="91436" bIns="45718" rtlCol="0">
            <a:spAutoFit/>
          </a:bodyPr>
          <a:lstStyle/>
          <a:p>
            <a:r>
              <a:rPr lang="zh-CN" altLang="en-US" sz="1800" dirty="0">
                <a:solidFill>
                  <a:schemeClr val="tx2"/>
                </a:solidFill>
                <a:latin typeface="微软雅黑" panose="020B0503020204020204" pitchFamily="34" charset="-122"/>
                <a:ea typeface="微软雅黑" panose="020B0503020204020204" pitchFamily="34" charset="-122"/>
              </a:rPr>
              <a:t>结论与建议</a:t>
            </a:r>
          </a:p>
        </p:txBody>
      </p:sp>
      <p:sp>
        <p:nvSpPr>
          <p:cNvPr id="91" name="文本框 90"/>
          <p:cNvSpPr txBox="1"/>
          <p:nvPr/>
        </p:nvSpPr>
        <p:spPr>
          <a:xfrm>
            <a:off x="3919253" y="3501515"/>
            <a:ext cx="1159284" cy="400105"/>
          </a:xfrm>
          <a:prstGeom prst="rect">
            <a:avLst/>
          </a:prstGeom>
          <a:noFill/>
        </p:spPr>
        <p:txBody>
          <a:bodyPr wrap="none" lIns="91436" tIns="45718" rIns="91436" bIns="45718" rtlCol="0">
            <a:spAutoFit/>
          </a:bodyPr>
          <a:lstStyle/>
          <a:p>
            <a:r>
              <a:rPr lang="zh-CN" altLang="en-US" sz="2000" dirty="0">
                <a:solidFill>
                  <a:schemeClr val="tx2"/>
                </a:solidFill>
                <a:latin typeface="微软雅黑" panose="020B0503020204020204" pitchFamily="34" charset="-122"/>
                <a:ea typeface="微软雅黑" panose="020B0503020204020204" pitchFamily="34" charset="-122"/>
              </a:rPr>
              <a:t>研究</a:t>
            </a:r>
            <a:r>
              <a:rPr lang="zh-CN" altLang="en-US" sz="1800" dirty="0">
                <a:solidFill>
                  <a:schemeClr val="tx2"/>
                </a:solidFill>
                <a:latin typeface="微软雅黑" panose="020B0503020204020204" pitchFamily="34" charset="-122"/>
                <a:ea typeface="微软雅黑" panose="020B0503020204020204" pitchFamily="34" charset="-122"/>
              </a:rPr>
              <a:t>方法</a:t>
            </a:r>
            <a:endParaRPr lang="zh-CN" altLang="en-US" sz="2000" dirty="0">
              <a:solidFill>
                <a:schemeClr val="tx2"/>
              </a:solidFill>
              <a:latin typeface="微软雅黑" panose="020B0503020204020204" pitchFamily="34" charset="-122"/>
              <a:ea typeface="微软雅黑" panose="020B0503020204020204" pitchFamily="34" charset="-122"/>
            </a:endParaRPr>
          </a:p>
        </p:txBody>
      </p:sp>
      <p:sp>
        <p:nvSpPr>
          <p:cNvPr id="104" name="矩形 103"/>
          <p:cNvSpPr/>
          <p:nvPr/>
        </p:nvSpPr>
        <p:spPr>
          <a:xfrm>
            <a:off x="2241076" y="1331475"/>
            <a:ext cx="3744287" cy="400105"/>
          </a:xfrm>
          <a:prstGeom prst="rect">
            <a:avLst/>
          </a:prstGeom>
        </p:spPr>
        <p:txBody>
          <a:bodyPr wrap="none" lIns="91436" tIns="45718" rIns="91436" bIns="45718">
            <a:spAutoFit/>
          </a:bodyPr>
          <a:lstStyle/>
          <a:p>
            <a:pPr algn="ctr"/>
            <a:r>
              <a:rPr lang="en-US" altLang="zh-CN" sz="2000" b="1" dirty="0">
                <a:latin typeface="微软雅黑" panose="020B0503020204020204" pitchFamily="34" charset="-122"/>
                <a:ea typeface="微软雅黑" panose="020B0503020204020204" pitchFamily="34" charset="-122"/>
              </a:rPr>
              <a:t>RESEARCH </a:t>
            </a:r>
            <a:r>
              <a:rPr lang="en-US" altLang="zh-CN" sz="2000" b="1" dirty="0" smtClean="0">
                <a:latin typeface="微软雅黑" panose="020B0503020204020204" pitchFamily="34" charset="-122"/>
                <a:ea typeface="微软雅黑" panose="020B0503020204020204" pitchFamily="34" charset="-122"/>
              </a:rPr>
              <a:t>INTRODUCTION</a:t>
            </a:r>
            <a:endParaRPr lang="en-US" altLang="zh-CN" sz="2000" b="1" dirty="0">
              <a:latin typeface="微软雅黑" panose="020B0503020204020204" pitchFamily="34" charset="-122"/>
              <a:ea typeface="微软雅黑" panose="020B0503020204020204" pitchFamily="34" charset="-122"/>
            </a:endParaRPr>
          </a:p>
        </p:txBody>
      </p:sp>
      <p:sp>
        <p:nvSpPr>
          <p:cNvPr id="106" name="矩形 105"/>
          <p:cNvSpPr/>
          <p:nvPr/>
        </p:nvSpPr>
        <p:spPr>
          <a:xfrm>
            <a:off x="3014568" y="3224640"/>
            <a:ext cx="2713363" cy="369328"/>
          </a:xfrm>
          <a:prstGeom prst="rect">
            <a:avLst/>
          </a:prstGeom>
        </p:spPr>
        <p:txBody>
          <a:bodyPr wrap="none" lIns="91436" tIns="45718" rIns="91436" bIns="45718">
            <a:spAutoFit/>
          </a:bodyPr>
          <a:lstStyle/>
          <a:p>
            <a:pPr algn="ctr"/>
            <a:r>
              <a:rPr lang="en-US" altLang="zh-CN" sz="1800" b="1" dirty="0">
                <a:latin typeface="微软雅黑" panose="020B0503020204020204" pitchFamily="34" charset="-122"/>
                <a:ea typeface="微软雅黑" panose="020B0503020204020204" pitchFamily="34" charset="-122"/>
              </a:rPr>
              <a:t>RESEARCH METHODS</a:t>
            </a:r>
          </a:p>
        </p:txBody>
      </p:sp>
      <p:sp>
        <p:nvSpPr>
          <p:cNvPr id="107" name="矩形 106"/>
          <p:cNvSpPr/>
          <p:nvPr/>
        </p:nvSpPr>
        <p:spPr>
          <a:xfrm>
            <a:off x="6819020" y="2074925"/>
            <a:ext cx="3501849" cy="369328"/>
          </a:xfrm>
          <a:prstGeom prst="rect">
            <a:avLst/>
          </a:prstGeom>
        </p:spPr>
        <p:txBody>
          <a:bodyPr wrap="none" lIns="91436" tIns="45718" rIns="91436" bIns="45718">
            <a:spAutoFit/>
          </a:bodyPr>
          <a:lstStyle/>
          <a:p>
            <a:pPr algn="ctr"/>
            <a:r>
              <a:rPr lang="en-US" altLang="zh-CN" sz="1800" b="1" dirty="0">
                <a:latin typeface="微软雅黑" panose="020B0503020204020204" pitchFamily="34" charset="-122"/>
                <a:ea typeface="微软雅黑" panose="020B0503020204020204" pitchFamily="34" charset="-122"/>
              </a:rPr>
              <a:t>ANALYSIS AND DISCUSSION</a:t>
            </a:r>
          </a:p>
        </p:txBody>
      </p:sp>
      <p:grpSp>
        <p:nvGrpSpPr>
          <p:cNvPr id="3" name="组 2"/>
          <p:cNvGrpSpPr/>
          <p:nvPr/>
        </p:nvGrpSpPr>
        <p:grpSpPr>
          <a:xfrm>
            <a:off x="11454106" y="252857"/>
            <a:ext cx="737892" cy="484288"/>
            <a:chOff x="11454105" y="252856"/>
            <a:chExt cx="737892" cy="484288"/>
          </a:xfrm>
        </p:grpSpPr>
        <p:grpSp>
          <p:nvGrpSpPr>
            <p:cNvPr id="2" name="组 1"/>
            <p:cNvGrpSpPr/>
            <p:nvPr/>
          </p:nvGrpSpPr>
          <p:grpSpPr>
            <a:xfrm>
              <a:off x="12039604" y="252856"/>
              <a:ext cx="152393" cy="484287"/>
              <a:chOff x="12039604" y="252856"/>
              <a:chExt cx="152393" cy="484287"/>
            </a:xfrm>
          </p:grpSpPr>
          <p:sp>
            <p:nvSpPr>
              <p:cNvPr id="96" name="圆角矩形 95"/>
              <p:cNvSpPr/>
              <p:nvPr/>
            </p:nvSpPr>
            <p:spPr>
              <a:xfrm rot="16200000" flipV="1">
                <a:off x="12072988" y="518121"/>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圆角矩形 96"/>
              <p:cNvSpPr/>
              <p:nvPr/>
            </p:nvSpPr>
            <p:spPr>
              <a:xfrm rot="16200000" flipV="1">
                <a:off x="12072988" y="618134"/>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圆角矩形 97"/>
              <p:cNvSpPr/>
              <p:nvPr/>
            </p:nvSpPr>
            <p:spPr>
              <a:xfrm rot="16200000" flipV="1">
                <a:off x="12072988" y="321750"/>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圆角矩形 98"/>
              <p:cNvSpPr/>
              <p:nvPr/>
            </p:nvSpPr>
            <p:spPr>
              <a:xfrm rot="16200000" flipV="1">
                <a:off x="12072988" y="42176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圆角矩形 94"/>
              <p:cNvSpPr/>
              <p:nvPr/>
            </p:nvSpPr>
            <p:spPr>
              <a:xfrm rot="16200000" flipV="1">
                <a:off x="12072987" y="21947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0" name="组合 99"/>
            <p:cNvGrpSpPr/>
            <p:nvPr/>
          </p:nvGrpSpPr>
          <p:grpSpPr>
            <a:xfrm>
              <a:off x="11454105" y="252857"/>
              <a:ext cx="491115" cy="484287"/>
              <a:chOff x="1528923" y="220268"/>
              <a:chExt cx="1284096" cy="1266241"/>
            </a:xfrm>
          </p:grpSpPr>
          <p:sp>
            <p:nvSpPr>
              <p:cNvPr id="101" name="圆角矩形 100"/>
              <p:cNvSpPr/>
              <p:nvPr/>
            </p:nvSpPr>
            <p:spPr>
              <a:xfrm rot="16200000" flipV="1">
                <a:off x="1537850" y="211341"/>
                <a:ext cx="1266241" cy="1284096"/>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Freeform 96"/>
              <p:cNvSpPr/>
              <p:nvPr/>
            </p:nvSpPr>
            <p:spPr bwMode="auto">
              <a:xfrm>
                <a:off x="1804148" y="499514"/>
                <a:ext cx="733647" cy="707752"/>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grpSp>
      </p:grpSp>
      <p:sp>
        <p:nvSpPr>
          <p:cNvPr id="39" name="矩形 38"/>
          <p:cNvSpPr/>
          <p:nvPr/>
        </p:nvSpPr>
        <p:spPr>
          <a:xfrm>
            <a:off x="6431255" y="3982238"/>
            <a:ext cx="4277381" cy="369328"/>
          </a:xfrm>
          <a:prstGeom prst="rect">
            <a:avLst/>
          </a:prstGeom>
        </p:spPr>
        <p:txBody>
          <a:bodyPr wrap="none" lIns="91436" tIns="45718" rIns="91436" bIns="45718">
            <a:spAutoFit/>
          </a:bodyPr>
          <a:lstStyle/>
          <a:p>
            <a:pPr algn="ctr"/>
            <a:r>
              <a:rPr lang="en-US" altLang="zh-CN" sz="1800" b="1" dirty="0" smtClean="0">
                <a:latin typeface="微软雅黑" panose="020B0503020204020204" pitchFamily="34" charset="-122"/>
                <a:ea typeface="微软雅黑" panose="020B0503020204020204" pitchFamily="34" charset="-122"/>
              </a:rPr>
              <a:t>CONCLUSSION </a:t>
            </a:r>
            <a:r>
              <a:rPr lang="en-US" altLang="zh-CN" sz="1800" b="1" dirty="0">
                <a:latin typeface="微软雅黑" panose="020B0503020204020204" pitchFamily="34" charset="-122"/>
                <a:ea typeface="微软雅黑" panose="020B0503020204020204" pitchFamily="34" charset="-122"/>
              </a:rPr>
              <a:t>AND </a:t>
            </a:r>
            <a:r>
              <a:rPr lang="en-US" altLang="zh-CN" sz="1800" b="1" dirty="0" smtClean="0">
                <a:latin typeface="微软雅黑" panose="020B0503020204020204" pitchFamily="34" charset="-122"/>
                <a:ea typeface="微软雅黑" panose="020B0503020204020204" pitchFamily="34" charset="-122"/>
              </a:rPr>
              <a:t>SUGGESSTION</a:t>
            </a:r>
            <a:endParaRPr lang="en-US" altLang="zh-CN" sz="1800" b="1"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圆角矩形 19"/>
          <p:cNvSpPr/>
          <p:nvPr/>
        </p:nvSpPr>
        <p:spPr>
          <a:xfrm>
            <a:off x="4879171" y="2833920"/>
            <a:ext cx="2259019" cy="2236715"/>
          </a:xfrm>
          <a:prstGeom prst="ellipse">
            <a:avLst/>
          </a:prstGeom>
          <a:solidFill>
            <a:srgbClr val="4472C4">
              <a:alpha val="3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lnSpc>
                <a:spcPct val="130000"/>
              </a:lnSpc>
            </a:pPr>
            <a:endParaRPr lang="zh-CN" altLang="en-US" sz="4000" dirty="0">
              <a:latin typeface="微软雅黑" panose="020B0503020204020204" pitchFamily="34" charset="-122"/>
              <a:ea typeface="微软雅黑" panose="020B0503020204020204" pitchFamily="34" charset="-122"/>
            </a:endParaRPr>
          </a:p>
        </p:txBody>
      </p:sp>
      <p:grpSp>
        <p:nvGrpSpPr>
          <p:cNvPr id="19" name="组合 18"/>
          <p:cNvGrpSpPr/>
          <p:nvPr/>
        </p:nvGrpSpPr>
        <p:grpSpPr>
          <a:xfrm>
            <a:off x="5094304" y="2586890"/>
            <a:ext cx="2418483" cy="2515367"/>
            <a:chOff x="4721608" y="1835707"/>
            <a:chExt cx="1879634" cy="1954931"/>
          </a:xfrm>
          <a:solidFill>
            <a:srgbClr val="4472C4">
              <a:alpha val="39000"/>
            </a:srgbClr>
          </a:solidFill>
        </p:grpSpPr>
        <p:sp>
          <p:nvSpPr>
            <p:cNvPr id="20" name="圆角矩形 19"/>
            <p:cNvSpPr/>
            <p:nvPr/>
          </p:nvSpPr>
          <p:spPr>
            <a:xfrm>
              <a:off x="4721608" y="1835707"/>
              <a:ext cx="1755699" cy="173836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4000" dirty="0">
                <a:latin typeface="微软雅黑" panose="020B0503020204020204" pitchFamily="34" charset="-122"/>
                <a:ea typeface="微软雅黑" panose="020B0503020204020204" pitchFamily="34" charset="-122"/>
              </a:endParaRPr>
            </a:p>
          </p:txBody>
        </p:sp>
        <p:sp>
          <p:nvSpPr>
            <p:cNvPr id="21" name="圆角矩形 20"/>
            <p:cNvSpPr/>
            <p:nvPr/>
          </p:nvSpPr>
          <p:spPr>
            <a:xfrm>
              <a:off x="4845543" y="2052274"/>
              <a:ext cx="1755699" cy="173836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4000" dirty="0">
                <a:latin typeface="微软雅黑" panose="020B0503020204020204" pitchFamily="34" charset="-122"/>
                <a:ea typeface="微软雅黑" panose="020B0503020204020204" pitchFamily="34" charset="-122"/>
              </a:endParaRPr>
            </a:p>
          </p:txBody>
        </p:sp>
      </p:grpSp>
      <p:sp>
        <p:nvSpPr>
          <p:cNvPr id="2" name="矩形 1"/>
          <p:cNvSpPr/>
          <p:nvPr/>
        </p:nvSpPr>
        <p:spPr>
          <a:xfrm>
            <a:off x="5220508" y="3117022"/>
            <a:ext cx="2025354" cy="1532725"/>
          </a:xfrm>
          <a:prstGeom prst="rect">
            <a:avLst/>
          </a:prstGeom>
        </p:spPr>
        <p:txBody>
          <a:bodyPr wrap="square" lIns="91438" tIns="45719" rIns="91438" bIns="45719">
            <a:spAutoFit/>
          </a:bodyPr>
          <a:lstStyle/>
          <a:p>
            <a:pPr algn="ctr">
              <a:lnSpc>
                <a:spcPct val="130000"/>
              </a:lnSpc>
            </a:pPr>
            <a:r>
              <a:rPr lang="en-US" altLang="zh-CN" sz="2400" dirty="0" smtClean="0">
                <a:latin typeface="微软雅黑" panose="020B0503020204020204" pitchFamily="34" charset="-122"/>
                <a:ea typeface="微软雅黑" panose="020B0503020204020204" pitchFamily="34" charset="-122"/>
              </a:rPr>
              <a:t>Differences and similarities </a:t>
            </a:r>
            <a:endParaRPr lang="zh-CN" altLang="en-US" sz="2400" dirty="0">
              <a:latin typeface="微软雅黑" panose="020B0503020204020204" pitchFamily="34" charset="-122"/>
              <a:ea typeface="微软雅黑" panose="020B0503020204020204" pitchFamily="34" charset="-122"/>
            </a:endParaRPr>
          </a:p>
        </p:txBody>
      </p:sp>
      <p:sp>
        <p:nvSpPr>
          <p:cNvPr id="24" name="圆角矩形 23"/>
          <p:cNvSpPr/>
          <p:nvPr/>
        </p:nvSpPr>
        <p:spPr>
          <a:xfrm rot="10800000" flipV="1">
            <a:off x="784904" y="1905739"/>
            <a:ext cx="272237" cy="276076"/>
          </a:xfrm>
          <a:prstGeom prst="roundRect">
            <a:avLst>
              <a:gd name="adj" fmla="val 5039"/>
            </a:avLst>
          </a:prstGeom>
          <a:solidFill>
            <a:srgbClr val="4472C4"/>
          </a:solidFill>
          <a:ln>
            <a:solidFill>
              <a:srgbClr val="7F7F7F"/>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lnSpc>
                <a:spcPct val="130000"/>
              </a:lnSpc>
            </a:pPr>
            <a:endParaRPr lang="zh-CN" altLang="en-US" sz="3600" dirty="0">
              <a:latin typeface="微软雅黑" panose="020B0503020204020204" pitchFamily="34" charset="-122"/>
              <a:ea typeface="微软雅黑" panose="020B0503020204020204" pitchFamily="34" charset="-122"/>
            </a:endParaRPr>
          </a:p>
        </p:txBody>
      </p:sp>
      <p:cxnSp>
        <p:nvCxnSpPr>
          <p:cNvPr id="26" name="直接连接符 25"/>
          <p:cNvCxnSpPr/>
          <p:nvPr/>
        </p:nvCxnSpPr>
        <p:spPr>
          <a:xfrm>
            <a:off x="1297640" y="2242764"/>
            <a:ext cx="2229467" cy="14627"/>
          </a:xfrm>
          <a:prstGeom prst="line">
            <a:avLst/>
          </a:prstGeom>
          <a:ln w="3175">
            <a:solidFill>
              <a:schemeClr val="tx1">
                <a:lumMod val="50000"/>
                <a:lumOff val="50000"/>
                <a:alpha val="33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sp>
        <p:nvSpPr>
          <p:cNvPr id="27" name="矩形 26"/>
          <p:cNvSpPr/>
          <p:nvPr/>
        </p:nvSpPr>
        <p:spPr>
          <a:xfrm>
            <a:off x="1250254" y="2320650"/>
            <a:ext cx="3532695" cy="1172627"/>
          </a:xfrm>
          <a:prstGeom prst="rect">
            <a:avLst/>
          </a:prstGeom>
        </p:spPr>
        <p:txBody>
          <a:bodyPr wrap="square" lIns="91438" tIns="45719" rIns="91438" bIns="45719">
            <a:spAutoFit/>
          </a:bodyPr>
          <a:lstStyle/>
          <a:p>
            <a:pPr>
              <a:lnSpc>
                <a:spcPct val="130000"/>
              </a:lnSpc>
            </a:pPr>
            <a:r>
              <a:rPr lang="en-US" altLang="zh-CN" sz="1800" dirty="0" smtClean="0">
                <a:latin typeface="Times New Roman" panose="02020603050405020304" pitchFamily="18" charset="0"/>
                <a:ea typeface="微软雅黑" panose="020B0503020204020204" pitchFamily="34" charset="-122"/>
                <a:cs typeface="Times New Roman" panose="02020603050405020304" pitchFamily="18" charset="0"/>
              </a:rPr>
              <a:t>Both of the SRCNN and SRGAN approaches need degradation process to get LR images </a:t>
            </a:r>
            <a:endParaRPr lang="en-US" altLang="zh-CN" sz="18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9" name="圆角矩形 28"/>
          <p:cNvSpPr/>
          <p:nvPr/>
        </p:nvSpPr>
        <p:spPr>
          <a:xfrm rot="10800000" flipV="1">
            <a:off x="784902" y="4044607"/>
            <a:ext cx="272237" cy="276076"/>
          </a:xfrm>
          <a:prstGeom prst="roundRect">
            <a:avLst>
              <a:gd name="adj" fmla="val 5039"/>
            </a:avLst>
          </a:prstGeom>
          <a:solidFill>
            <a:srgbClr val="4472C4"/>
          </a:solidFill>
          <a:ln>
            <a:solidFill>
              <a:srgbClr val="7F7F7F"/>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lnSpc>
                <a:spcPct val="130000"/>
              </a:lnSpc>
            </a:pPr>
            <a:endParaRPr lang="zh-CN" altLang="en-US" sz="3600" dirty="0">
              <a:latin typeface="微软雅黑" panose="020B0503020204020204" pitchFamily="34" charset="-122"/>
              <a:ea typeface="微软雅黑" panose="020B0503020204020204" pitchFamily="34" charset="-122"/>
            </a:endParaRPr>
          </a:p>
        </p:txBody>
      </p:sp>
      <p:sp>
        <p:nvSpPr>
          <p:cNvPr id="30" name="文本框 29"/>
          <p:cNvSpPr txBox="1"/>
          <p:nvPr/>
        </p:nvSpPr>
        <p:spPr>
          <a:xfrm>
            <a:off x="1209266" y="4012905"/>
            <a:ext cx="3833931" cy="472435"/>
          </a:xfrm>
          <a:prstGeom prst="rect">
            <a:avLst/>
          </a:prstGeom>
          <a:noFill/>
        </p:spPr>
        <p:txBody>
          <a:bodyPr wrap="none" lIns="91438" tIns="45719" rIns="91438" bIns="45719" rtlCol="0">
            <a:spAutoFit/>
          </a:bodyPr>
          <a:lstStyle/>
          <a:p>
            <a:pPr>
              <a:lnSpc>
                <a:spcPct val="130000"/>
              </a:lnSpc>
            </a:pPr>
            <a:r>
              <a:rPr lang="en-US" altLang="zh-CN" dirty="0" smtClean="0">
                <a:solidFill>
                  <a:schemeClr val="tx2"/>
                </a:solidFill>
                <a:latin typeface="微软雅黑" panose="020B0503020204020204" pitchFamily="34" charset="-122"/>
                <a:ea typeface="微软雅黑" panose="020B0503020204020204" pitchFamily="34" charset="-122"/>
              </a:rPr>
              <a:t>B: Compared with ground truth</a:t>
            </a:r>
            <a:endParaRPr lang="zh-CN" altLang="en-US" dirty="0">
              <a:solidFill>
                <a:schemeClr val="tx2"/>
              </a:solidFill>
              <a:latin typeface="微软雅黑" panose="020B0503020204020204" pitchFamily="34" charset="-122"/>
              <a:ea typeface="微软雅黑" panose="020B0503020204020204" pitchFamily="34" charset="-122"/>
            </a:endParaRPr>
          </a:p>
        </p:txBody>
      </p:sp>
      <p:cxnSp>
        <p:nvCxnSpPr>
          <p:cNvPr id="31" name="直接连接符 30"/>
          <p:cNvCxnSpPr/>
          <p:nvPr/>
        </p:nvCxnSpPr>
        <p:spPr>
          <a:xfrm>
            <a:off x="1297637" y="4381631"/>
            <a:ext cx="2229467" cy="14627"/>
          </a:xfrm>
          <a:prstGeom prst="line">
            <a:avLst/>
          </a:prstGeom>
          <a:ln w="3175">
            <a:solidFill>
              <a:schemeClr val="tx1">
                <a:lumMod val="50000"/>
                <a:lumOff val="50000"/>
                <a:alpha val="33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sp>
        <p:nvSpPr>
          <p:cNvPr id="32" name="矩形 31"/>
          <p:cNvSpPr/>
          <p:nvPr/>
        </p:nvSpPr>
        <p:spPr>
          <a:xfrm>
            <a:off x="1213760" y="4459517"/>
            <a:ext cx="3532696" cy="1892824"/>
          </a:xfrm>
          <a:prstGeom prst="rect">
            <a:avLst/>
          </a:prstGeom>
        </p:spPr>
        <p:txBody>
          <a:bodyPr wrap="square" lIns="91438" tIns="45719" rIns="91438" bIns="45719">
            <a:spAutoFit/>
          </a:bodyPr>
          <a:lstStyle/>
          <a:p>
            <a:pPr>
              <a:lnSpc>
                <a:spcPct val="130000"/>
              </a:lnSpc>
            </a:pPr>
            <a:r>
              <a:rPr lang="en-US" altLang="zh-CN" sz="1800" dirty="0" smtClean="0">
                <a:latin typeface="Times New Roman" panose="02020603050405020304" pitchFamily="18" charset="0"/>
                <a:ea typeface="微软雅黑" panose="020B0503020204020204" pitchFamily="34" charset="-122"/>
                <a:cs typeface="Times New Roman" panose="02020603050405020304" pitchFamily="18" charset="0"/>
              </a:rPr>
              <a:t>Both of the SRGAN and SRCNN approaches need the differences between the generated images and high-resolution images during training.</a:t>
            </a:r>
            <a:endParaRPr lang="en-US" altLang="zh-CN" sz="18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4" name="圆角矩形 33"/>
          <p:cNvSpPr/>
          <p:nvPr/>
        </p:nvSpPr>
        <p:spPr>
          <a:xfrm rot="10800000" flipV="1">
            <a:off x="11083920" y="1920667"/>
            <a:ext cx="272237" cy="276076"/>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lnSpc>
                <a:spcPct val="130000"/>
              </a:lnSpc>
            </a:pPr>
            <a:endParaRPr lang="zh-CN" altLang="en-US" sz="3600" dirty="0">
              <a:latin typeface="微软雅黑" panose="020B0503020204020204" pitchFamily="34" charset="-122"/>
              <a:ea typeface="微软雅黑" panose="020B0503020204020204" pitchFamily="34" charset="-122"/>
            </a:endParaRPr>
          </a:p>
        </p:txBody>
      </p:sp>
      <p:sp>
        <p:nvSpPr>
          <p:cNvPr id="35" name="文本框 34"/>
          <p:cNvSpPr txBox="1"/>
          <p:nvPr/>
        </p:nvSpPr>
        <p:spPr>
          <a:xfrm>
            <a:off x="8629154" y="1848215"/>
            <a:ext cx="2222079" cy="472435"/>
          </a:xfrm>
          <a:prstGeom prst="rect">
            <a:avLst/>
          </a:prstGeom>
          <a:noFill/>
        </p:spPr>
        <p:txBody>
          <a:bodyPr wrap="none" lIns="91438" tIns="45719" rIns="91438" bIns="45719" rtlCol="0">
            <a:spAutoFit/>
          </a:bodyPr>
          <a:lstStyle/>
          <a:p>
            <a:pPr>
              <a:lnSpc>
                <a:spcPct val="130000"/>
              </a:lnSpc>
            </a:pPr>
            <a:r>
              <a:rPr lang="en-US" altLang="zh-CN" dirty="0" smtClean="0">
                <a:solidFill>
                  <a:schemeClr val="tx2"/>
                </a:solidFill>
                <a:latin typeface="微软雅黑" panose="020B0503020204020204" pitchFamily="34" charset="-122"/>
                <a:ea typeface="微软雅黑" panose="020B0503020204020204" pitchFamily="34" charset="-122"/>
              </a:rPr>
              <a:t>C: upscale epoch </a:t>
            </a:r>
            <a:endParaRPr lang="zh-CN" altLang="en-US" dirty="0">
              <a:solidFill>
                <a:schemeClr val="tx2"/>
              </a:solidFill>
              <a:latin typeface="微软雅黑" panose="020B0503020204020204" pitchFamily="34" charset="-122"/>
              <a:ea typeface="微软雅黑" panose="020B0503020204020204" pitchFamily="34" charset="-122"/>
            </a:endParaRPr>
          </a:p>
        </p:txBody>
      </p:sp>
      <p:cxnSp>
        <p:nvCxnSpPr>
          <p:cNvPr id="36" name="直接连接符 35"/>
          <p:cNvCxnSpPr/>
          <p:nvPr/>
        </p:nvCxnSpPr>
        <p:spPr>
          <a:xfrm>
            <a:off x="8627391" y="2242764"/>
            <a:ext cx="2229467" cy="14627"/>
          </a:xfrm>
          <a:prstGeom prst="line">
            <a:avLst/>
          </a:prstGeom>
          <a:ln w="3175">
            <a:solidFill>
              <a:schemeClr val="tx1">
                <a:lumMod val="50000"/>
                <a:lumOff val="50000"/>
                <a:alpha val="33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sp>
        <p:nvSpPr>
          <p:cNvPr id="39" name="圆角矩形 38"/>
          <p:cNvSpPr/>
          <p:nvPr/>
        </p:nvSpPr>
        <p:spPr>
          <a:xfrm rot="10800000" flipV="1">
            <a:off x="11083919" y="4059534"/>
            <a:ext cx="272237" cy="276076"/>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lnSpc>
                <a:spcPct val="130000"/>
              </a:lnSpc>
            </a:pPr>
            <a:endParaRPr lang="zh-CN" altLang="en-US" sz="3600" dirty="0">
              <a:latin typeface="微软雅黑" panose="020B0503020204020204" pitchFamily="34" charset="-122"/>
              <a:ea typeface="微软雅黑" panose="020B0503020204020204" pitchFamily="34" charset="-122"/>
            </a:endParaRPr>
          </a:p>
        </p:txBody>
      </p:sp>
      <p:sp>
        <p:nvSpPr>
          <p:cNvPr id="40" name="文本框 39"/>
          <p:cNvSpPr txBox="1"/>
          <p:nvPr/>
        </p:nvSpPr>
        <p:spPr>
          <a:xfrm>
            <a:off x="9676303" y="4012905"/>
            <a:ext cx="999180" cy="472435"/>
          </a:xfrm>
          <a:prstGeom prst="rect">
            <a:avLst/>
          </a:prstGeom>
          <a:noFill/>
        </p:spPr>
        <p:txBody>
          <a:bodyPr wrap="none" lIns="91438" tIns="45719" rIns="91438" bIns="45719" rtlCol="0">
            <a:spAutoFit/>
          </a:bodyPr>
          <a:lstStyle/>
          <a:p>
            <a:pPr>
              <a:lnSpc>
                <a:spcPct val="130000"/>
              </a:lnSpc>
            </a:pPr>
            <a:r>
              <a:rPr lang="en-US" altLang="zh-CN" dirty="0" smtClean="0">
                <a:solidFill>
                  <a:schemeClr val="tx2"/>
                </a:solidFill>
                <a:latin typeface="微软雅黑" panose="020B0503020204020204" pitchFamily="34" charset="-122"/>
                <a:ea typeface="微软雅黑" panose="020B0503020204020204" pitchFamily="34" charset="-122"/>
              </a:rPr>
              <a:t>others </a:t>
            </a:r>
            <a:endParaRPr lang="zh-CN" altLang="en-US" dirty="0">
              <a:solidFill>
                <a:schemeClr val="tx2"/>
              </a:solidFill>
              <a:latin typeface="微软雅黑" panose="020B0503020204020204" pitchFamily="34" charset="-122"/>
              <a:ea typeface="微软雅黑" panose="020B0503020204020204" pitchFamily="34" charset="-122"/>
            </a:endParaRPr>
          </a:p>
        </p:txBody>
      </p:sp>
      <p:cxnSp>
        <p:nvCxnSpPr>
          <p:cNvPr id="41" name="直接连接符 40"/>
          <p:cNvCxnSpPr/>
          <p:nvPr/>
        </p:nvCxnSpPr>
        <p:spPr>
          <a:xfrm>
            <a:off x="8627391" y="4381631"/>
            <a:ext cx="2229467" cy="14627"/>
          </a:xfrm>
          <a:prstGeom prst="line">
            <a:avLst/>
          </a:prstGeom>
          <a:ln w="3175">
            <a:solidFill>
              <a:schemeClr val="tx1">
                <a:lumMod val="50000"/>
                <a:lumOff val="50000"/>
                <a:alpha val="33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sp>
        <p:nvSpPr>
          <p:cNvPr id="56" name="矩形 55"/>
          <p:cNvSpPr/>
          <p:nvPr/>
        </p:nvSpPr>
        <p:spPr>
          <a:xfrm>
            <a:off x="2755979" y="252859"/>
            <a:ext cx="9436023" cy="484285"/>
          </a:xfrm>
          <a:prstGeom prst="rect">
            <a:avLst/>
          </a:prstGeom>
          <a:gradFill>
            <a:gsLst>
              <a:gs pos="0">
                <a:schemeClr val="accent1">
                  <a:lumMod val="5000"/>
                  <a:lumOff val="95000"/>
                  <a:alpha val="0"/>
                </a:schemeClr>
              </a:gs>
              <a:gs pos="78000">
                <a:schemeClr val="accent5"/>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57" name="圆角矩形 56"/>
          <p:cNvSpPr/>
          <p:nvPr/>
        </p:nvSpPr>
        <p:spPr>
          <a:xfrm rot="10800000" flipV="1">
            <a:off x="-5664" y="249441"/>
            <a:ext cx="484287" cy="491115"/>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smtClean="0"/>
              <a:t>3</a:t>
            </a:r>
            <a:endParaRPr lang="zh-CN" altLang="en-US" sz="3600" dirty="0"/>
          </a:p>
        </p:txBody>
      </p:sp>
      <p:sp>
        <p:nvSpPr>
          <p:cNvPr id="58" name="文本框 57"/>
          <p:cNvSpPr txBox="1"/>
          <p:nvPr/>
        </p:nvSpPr>
        <p:spPr>
          <a:xfrm>
            <a:off x="647718" y="267581"/>
            <a:ext cx="2108261" cy="461661"/>
          </a:xfrm>
          <a:prstGeom prst="rect">
            <a:avLst/>
          </a:prstGeom>
          <a:noFill/>
        </p:spPr>
        <p:txBody>
          <a:bodyPr wrap="none" lIns="91436" tIns="45718" rIns="91436" bIns="45718" rtlCol="0">
            <a:spAutoFit/>
          </a:bodyPr>
          <a:lstStyle/>
          <a:p>
            <a:r>
              <a:rPr lang="zh-CN" altLang="en-US" sz="2400" spc="600" dirty="0" smtClean="0">
                <a:solidFill>
                  <a:schemeClr val="tx2"/>
                </a:solidFill>
                <a:latin typeface="微软雅黑" panose="020B0503020204020204" pitchFamily="34" charset="-122"/>
                <a:ea typeface="微软雅黑" panose="020B0503020204020204" pitchFamily="34" charset="-122"/>
              </a:rPr>
              <a:t>分析与讨论</a:t>
            </a:r>
            <a:endParaRPr lang="zh-CN" altLang="en-US" sz="2400" spc="600" dirty="0">
              <a:solidFill>
                <a:schemeClr val="tx2"/>
              </a:solidFill>
              <a:latin typeface="微软雅黑" panose="020B0503020204020204" pitchFamily="34" charset="-122"/>
              <a:ea typeface="微软雅黑" panose="020B0503020204020204" pitchFamily="34" charset="-122"/>
            </a:endParaRPr>
          </a:p>
        </p:txBody>
      </p:sp>
      <p:sp>
        <p:nvSpPr>
          <p:cNvPr id="59" name="矩形 58"/>
          <p:cNvSpPr/>
          <p:nvPr/>
        </p:nvSpPr>
        <p:spPr>
          <a:xfrm>
            <a:off x="2755979" y="299395"/>
            <a:ext cx="3529356" cy="384717"/>
          </a:xfrm>
          <a:prstGeom prst="rect">
            <a:avLst/>
          </a:prstGeom>
        </p:spPr>
        <p:txBody>
          <a:bodyPr wrap="none" lIns="91436" tIns="45718" rIns="91436" bIns="45718">
            <a:spAutoFit/>
          </a:bodyPr>
          <a:lstStyle/>
          <a:p>
            <a:pPr algn="ctr"/>
            <a:r>
              <a:rPr lang="en-US" altLang="zh-CN" dirty="0">
                <a:solidFill>
                  <a:schemeClr val="bg1"/>
                </a:solidFill>
                <a:latin typeface="微软雅黑" panose="020B0503020204020204" pitchFamily="34" charset="-122"/>
              </a:rPr>
              <a:t>ANALYSIS AND DISCUSSION</a:t>
            </a:r>
          </a:p>
        </p:txBody>
      </p:sp>
      <p:grpSp>
        <p:nvGrpSpPr>
          <p:cNvPr id="61" name="组 60"/>
          <p:cNvGrpSpPr/>
          <p:nvPr/>
        </p:nvGrpSpPr>
        <p:grpSpPr>
          <a:xfrm>
            <a:off x="11454106" y="252857"/>
            <a:ext cx="737892" cy="484288"/>
            <a:chOff x="11454105" y="252856"/>
            <a:chExt cx="737892" cy="484288"/>
          </a:xfrm>
        </p:grpSpPr>
        <p:grpSp>
          <p:nvGrpSpPr>
            <p:cNvPr id="63" name="组 62"/>
            <p:cNvGrpSpPr/>
            <p:nvPr/>
          </p:nvGrpSpPr>
          <p:grpSpPr>
            <a:xfrm>
              <a:off x="12039604" y="252856"/>
              <a:ext cx="152393" cy="484287"/>
              <a:chOff x="12039604" y="252856"/>
              <a:chExt cx="152393" cy="484287"/>
            </a:xfrm>
          </p:grpSpPr>
          <p:sp>
            <p:nvSpPr>
              <p:cNvPr id="67" name="圆角矩形 66"/>
              <p:cNvSpPr/>
              <p:nvPr/>
            </p:nvSpPr>
            <p:spPr>
              <a:xfrm rot="16200000" flipV="1">
                <a:off x="12072988" y="518121"/>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圆角矩形 67"/>
              <p:cNvSpPr/>
              <p:nvPr/>
            </p:nvSpPr>
            <p:spPr>
              <a:xfrm rot="16200000" flipV="1">
                <a:off x="12072988" y="618134"/>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圆角矩形 68"/>
              <p:cNvSpPr/>
              <p:nvPr/>
            </p:nvSpPr>
            <p:spPr>
              <a:xfrm rot="16200000" flipV="1">
                <a:off x="12072988" y="321750"/>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圆角矩形 69"/>
              <p:cNvSpPr/>
              <p:nvPr/>
            </p:nvSpPr>
            <p:spPr>
              <a:xfrm rot="16200000" flipV="1">
                <a:off x="12072988" y="42176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圆角矩形 70"/>
              <p:cNvSpPr/>
              <p:nvPr/>
            </p:nvSpPr>
            <p:spPr>
              <a:xfrm rot="16200000" flipV="1">
                <a:off x="12072987" y="21947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4" name="组合 99"/>
            <p:cNvGrpSpPr/>
            <p:nvPr/>
          </p:nvGrpSpPr>
          <p:grpSpPr>
            <a:xfrm>
              <a:off x="11454105" y="252857"/>
              <a:ext cx="491115" cy="484287"/>
              <a:chOff x="1528923" y="220268"/>
              <a:chExt cx="1284096" cy="1266241"/>
            </a:xfrm>
          </p:grpSpPr>
          <p:sp>
            <p:nvSpPr>
              <p:cNvPr id="65" name="圆角矩形 64"/>
              <p:cNvSpPr/>
              <p:nvPr/>
            </p:nvSpPr>
            <p:spPr>
              <a:xfrm rot="16200000" flipV="1">
                <a:off x="1537850" y="211341"/>
                <a:ext cx="1266241" cy="1284096"/>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Freeform 96"/>
              <p:cNvSpPr/>
              <p:nvPr/>
            </p:nvSpPr>
            <p:spPr bwMode="auto">
              <a:xfrm>
                <a:off x="1804148" y="499514"/>
                <a:ext cx="733647" cy="707752"/>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grpSp>
      </p:grpSp>
      <p:sp>
        <p:nvSpPr>
          <p:cNvPr id="43" name="文本框 42"/>
          <p:cNvSpPr txBox="1"/>
          <p:nvPr/>
        </p:nvSpPr>
        <p:spPr>
          <a:xfrm>
            <a:off x="1230646" y="1860978"/>
            <a:ext cx="4438775" cy="472435"/>
          </a:xfrm>
          <a:prstGeom prst="rect">
            <a:avLst/>
          </a:prstGeom>
          <a:noFill/>
        </p:spPr>
        <p:txBody>
          <a:bodyPr wrap="none" lIns="91438" tIns="45719" rIns="91438" bIns="45719" rtlCol="0">
            <a:spAutoFit/>
          </a:bodyPr>
          <a:lstStyle/>
          <a:p>
            <a:pPr>
              <a:lnSpc>
                <a:spcPct val="130000"/>
              </a:lnSpc>
            </a:pPr>
            <a:r>
              <a:rPr lang="en-US" altLang="zh-CN" dirty="0" smtClean="0">
                <a:solidFill>
                  <a:schemeClr val="tx2"/>
                </a:solidFill>
                <a:latin typeface="微软雅黑" panose="020B0503020204020204" pitchFamily="34" charset="-122"/>
                <a:ea typeface="微软雅黑" panose="020B0503020204020204" pitchFamily="34" charset="-122"/>
              </a:rPr>
              <a:t>A: Low-resolution image acquisition </a:t>
            </a:r>
            <a:endParaRPr lang="zh-CN" altLang="en-US" dirty="0">
              <a:solidFill>
                <a:schemeClr val="tx2"/>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8490257" y="2258579"/>
            <a:ext cx="2762295" cy="1754326"/>
          </a:xfrm>
          <a:prstGeom prst="rect">
            <a:avLst/>
          </a:prstGeom>
          <a:noFill/>
        </p:spPr>
        <p:txBody>
          <a:bodyPr wrap="none" rtlCol="0">
            <a:spAutoFit/>
          </a:bodyPr>
          <a:lstStyle/>
          <a:p>
            <a:pPr>
              <a:lnSpc>
                <a:spcPct val="150000"/>
              </a:lnSpc>
            </a:pPr>
            <a:r>
              <a:rPr lang="en-US" altLang="zh-CN" sz="1800" dirty="0" smtClean="0">
                <a:latin typeface="Times New Roman" panose="02020603050405020304" pitchFamily="18" charset="0"/>
                <a:cs typeface="Times New Roman" panose="02020603050405020304" pitchFamily="18" charset="0"/>
              </a:rPr>
              <a:t>SRCNN : before the feature</a:t>
            </a:r>
          </a:p>
          <a:p>
            <a:pPr>
              <a:lnSpc>
                <a:spcPct val="150000"/>
              </a:lnSpc>
            </a:pPr>
            <a:r>
              <a:rPr lang="en-US" altLang="zh-CN" sz="1800" dirty="0" smtClean="0">
                <a:latin typeface="Times New Roman" panose="02020603050405020304" pitchFamily="18" charset="0"/>
                <a:cs typeface="Times New Roman" panose="02020603050405020304" pitchFamily="18" charset="0"/>
              </a:rPr>
              <a:t>extraction epoch</a:t>
            </a:r>
          </a:p>
          <a:p>
            <a:pPr>
              <a:lnSpc>
                <a:spcPct val="150000"/>
              </a:lnSpc>
            </a:pPr>
            <a:r>
              <a:rPr lang="en-US" altLang="zh-CN" sz="1800" dirty="0" smtClean="0">
                <a:latin typeface="Times New Roman" panose="02020603050405020304" pitchFamily="18" charset="0"/>
                <a:cs typeface="Times New Roman" panose="02020603050405020304" pitchFamily="18" charset="0"/>
              </a:rPr>
              <a:t>SRGAN: after the feature </a:t>
            </a:r>
          </a:p>
          <a:p>
            <a:pPr>
              <a:lnSpc>
                <a:spcPct val="150000"/>
              </a:lnSpc>
            </a:pPr>
            <a:r>
              <a:rPr lang="en-US" altLang="zh-CN" sz="1800" dirty="0" smtClean="0">
                <a:latin typeface="Times New Roman" panose="02020603050405020304" pitchFamily="18" charset="0"/>
                <a:cs typeface="Times New Roman" panose="02020603050405020304" pitchFamily="18" charset="0"/>
              </a:rPr>
              <a:t>extraction stage </a:t>
            </a:r>
            <a:endParaRPr lang="zh-CN" altLang="en-US" sz="1800" dirty="0">
              <a:latin typeface="Times New Roman" panose="02020603050405020304" pitchFamily="18" charset="0"/>
              <a:cs typeface="Times New Roman" panose="02020603050405020304" pitchFamily="18" charset="0"/>
            </a:endParaRPr>
          </a:p>
        </p:txBody>
      </p:sp>
      <p:sp>
        <p:nvSpPr>
          <p:cNvPr id="5" name="左弧形箭头 4"/>
          <p:cNvSpPr/>
          <p:nvPr/>
        </p:nvSpPr>
        <p:spPr>
          <a:xfrm>
            <a:off x="199333" y="2160067"/>
            <a:ext cx="548423" cy="1899467"/>
          </a:xfrm>
          <a:prstGeom prst="curved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solidFill>
                <a:schemeClr val="tx1"/>
              </a:solidFill>
            </a:endParaRPr>
          </a:p>
        </p:txBody>
      </p:sp>
      <p:sp>
        <p:nvSpPr>
          <p:cNvPr id="42" name="文本框 41"/>
          <p:cNvSpPr txBox="1"/>
          <p:nvPr/>
        </p:nvSpPr>
        <p:spPr>
          <a:xfrm>
            <a:off x="9294972" y="355134"/>
            <a:ext cx="2170011" cy="323163"/>
          </a:xfrm>
          <a:prstGeom prst="rect">
            <a:avLst/>
          </a:prstGeom>
          <a:noFill/>
        </p:spPr>
        <p:txBody>
          <a:bodyPr wrap="square" lIns="91438" tIns="45719" rIns="91438" bIns="45719" rtlCol="0">
            <a:spAutoFit/>
          </a:bodyPr>
          <a:lstStyle/>
          <a:p>
            <a:pPr algn="r"/>
            <a:r>
              <a:rPr lang="zh-CN" altLang="en-US" sz="1500" dirty="0" smtClean="0">
                <a:solidFill>
                  <a:prstClr val="black">
                    <a:lumMod val="50000"/>
                    <a:lumOff val="50000"/>
                  </a:prstClr>
                </a:solidFill>
                <a:latin typeface="微软雅黑" panose="020B0503020204020204" pitchFamily="34" charset="-122"/>
              </a:rPr>
              <a:t>中国石油大学</a:t>
            </a:r>
            <a:endParaRPr lang="zh-CN" altLang="en-US" sz="1500" dirty="0">
              <a:solidFill>
                <a:prstClr val="black">
                  <a:lumMod val="50000"/>
                  <a:lumOff val="50000"/>
                </a:prst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059612433"/>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矩形 52"/>
          <p:cNvSpPr/>
          <p:nvPr/>
        </p:nvSpPr>
        <p:spPr>
          <a:xfrm>
            <a:off x="2925074" y="252859"/>
            <a:ext cx="9266928" cy="484285"/>
          </a:xfrm>
          <a:prstGeom prst="rect">
            <a:avLst/>
          </a:prstGeom>
          <a:gradFill>
            <a:gsLst>
              <a:gs pos="0">
                <a:schemeClr val="accent1">
                  <a:lumMod val="5000"/>
                  <a:lumOff val="95000"/>
                  <a:alpha val="0"/>
                </a:schemeClr>
              </a:gs>
              <a:gs pos="78000">
                <a:schemeClr val="accent5"/>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solidFill>
                <a:prstClr val="white"/>
              </a:solidFill>
            </a:endParaRPr>
          </a:p>
        </p:txBody>
      </p:sp>
      <p:sp>
        <p:nvSpPr>
          <p:cNvPr id="54" name="圆角矩形 53"/>
          <p:cNvSpPr/>
          <p:nvPr/>
        </p:nvSpPr>
        <p:spPr>
          <a:xfrm rot="10800000" flipV="1">
            <a:off x="-5664" y="249441"/>
            <a:ext cx="484287" cy="491115"/>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solidFill>
                  <a:prstClr val="white"/>
                </a:solidFill>
              </a:rPr>
              <a:t>3</a:t>
            </a:r>
            <a:endParaRPr lang="zh-CN" altLang="en-US" sz="3600" dirty="0">
              <a:solidFill>
                <a:prstClr val="white"/>
              </a:solidFill>
            </a:endParaRPr>
          </a:p>
        </p:txBody>
      </p:sp>
      <p:sp>
        <p:nvSpPr>
          <p:cNvPr id="56" name="矩形 55"/>
          <p:cNvSpPr/>
          <p:nvPr/>
        </p:nvSpPr>
        <p:spPr>
          <a:xfrm>
            <a:off x="2925074" y="309614"/>
            <a:ext cx="3529356" cy="384717"/>
          </a:xfrm>
          <a:prstGeom prst="rect">
            <a:avLst/>
          </a:prstGeom>
        </p:spPr>
        <p:txBody>
          <a:bodyPr wrap="none" lIns="91436" tIns="45718" rIns="91436" bIns="45718">
            <a:spAutoFit/>
          </a:bodyPr>
          <a:lstStyle/>
          <a:p>
            <a:pPr algn="ctr"/>
            <a:r>
              <a:rPr lang="en-US" altLang="zh-CN" dirty="0">
                <a:solidFill>
                  <a:schemeClr val="bg1"/>
                </a:solidFill>
                <a:latin typeface="微软雅黑" panose="020B0503020204020204" pitchFamily="34" charset="-122"/>
              </a:rPr>
              <a:t>ANALYSIS AND DISCUSSION</a:t>
            </a:r>
          </a:p>
        </p:txBody>
      </p:sp>
      <p:grpSp>
        <p:nvGrpSpPr>
          <p:cNvPr id="58" name="组 57"/>
          <p:cNvGrpSpPr/>
          <p:nvPr/>
        </p:nvGrpSpPr>
        <p:grpSpPr>
          <a:xfrm>
            <a:off x="11454106" y="252857"/>
            <a:ext cx="737892" cy="484288"/>
            <a:chOff x="11454105" y="252856"/>
            <a:chExt cx="737892" cy="484288"/>
          </a:xfrm>
        </p:grpSpPr>
        <p:grpSp>
          <p:nvGrpSpPr>
            <p:cNvPr id="60" name="组 59"/>
            <p:cNvGrpSpPr/>
            <p:nvPr/>
          </p:nvGrpSpPr>
          <p:grpSpPr>
            <a:xfrm>
              <a:off x="12039604" y="252856"/>
              <a:ext cx="152393" cy="484287"/>
              <a:chOff x="12039604" y="252856"/>
              <a:chExt cx="152393" cy="484287"/>
            </a:xfrm>
          </p:grpSpPr>
          <p:sp>
            <p:nvSpPr>
              <p:cNvPr id="64" name="圆角矩形 63"/>
              <p:cNvSpPr/>
              <p:nvPr/>
            </p:nvSpPr>
            <p:spPr>
              <a:xfrm rot="16200000" flipV="1">
                <a:off x="12072988" y="518121"/>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5" name="圆角矩形 64"/>
              <p:cNvSpPr/>
              <p:nvPr/>
            </p:nvSpPr>
            <p:spPr>
              <a:xfrm rot="16200000" flipV="1">
                <a:off x="12072988" y="618134"/>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6" name="圆角矩形 65"/>
              <p:cNvSpPr/>
              <p:nvPr/>
            </p:nvSpPr>
            <p:spPr>
              <a:xfrm rot="16200000" flipV="1">
                <a:off x="12072988" y="321750"/>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7" name="圆角矩形 66"/>
              <p:cNvSpPr/>
              <p:nvPr/>
            </p:nvSpPr>
            <p:spPr>
              <a:xfrm rot="16200000" flipV="1">
                <a:off x="12072988" y="42176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8" name="圆角矩形 67"/>
              <p:cNvSpPr/>
              <p:nvPr/>
            </p:nvSpPr>
            <p:spPr>
              <a:xfrm rot="16200000" flipV="1">
                <a:off x="12072987" y="21947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nvGrpSpPr>
            <p:cNvPr id="61" name="组合 99"/>
            <p:cNvGrpSpPr/>
            <p:nvPr/>
          </p:nvGrpSpPr>
          <p:grpSpPr>
            <a:xfrm>
              <a:off x="11454105" y="252857"/>
              <a:ext cx="491115" cy="484287"/>
              <a:chOff x="1528923" y="220268"/>
              <a:chExt cx="1284096" cy="1266241"/>
            </a:xfrm>
          </p:grpSpPr>
          <p:sp>
            <p:nvSpPr>
              <p:cNvPr id="62" name="圆角矩形 61"/>
              <p:cNvSpPr/>
              <p:nvPr/>
            </p:nvSpPr>
            <p:spPr>
              <a:xfrm rot="16200000" flipV="1">
                <a:off x="1537850" y="211341"/>
                <a:ext cx="1266241" cy="1284096"/>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3" name="Freeform 96"/>
              <p:cNvSpPr/>
              <p:nvPr/>
            </p:nvSpPr>
            <p:spPr bwMode="auto">
              <a:xfrm>
                <a:off x="1804148" y="499514"/>
                <a:ext cx="733647" cy="707752"/>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grpSp>
      </p:grpSp>
      <p:pic>
        <p:nvPicPr>
          <p:cNvPr id="2" name="图片 1"/>
          <p:cNvPicPr>
            <a:picLocks noChangeAspect="1"/>
          </p:cNvPicPr>
          <p:nvPr/>
        </p:nvPicPr>
        <p:blipFill>
          <a:blip r:embed="rId2"/>
          <a:stretch>
            <a:fillRect/>
          </a:stretch>
        </p:blipFill>
        <p:spPr>
          <a:xfrm>
            <a:off x="555405" y="1515212"/>
            <a:ext cx="5334000" cy="2333625"/>
          </a:xfrm>
          <a:prstGeom prst="rect">
            <a:avLst/>
          </a:prstGeom>
        </p:spPr>
      </p:pic>
      <p:cxnSp>
        <p:nvCxnSpPr>
          <p:cNvPr id="4" name="直接连接符 3"/>
          <p:cNvCxnSpPr/>
          <p:nvPr/>
        </p:nvCxnSpPr>
        <p:spPr>
          <a:xfrm flipH="1">
            <a:off x="6255270" y="1622738"/>
            <a:ext cx="31338" cy="4971245"/>
          </a:xfrm>
          <a:prstGeom prst="line">
            <a:avLst/>
          </a:prstGeom>
        </p:spPr>
        <p:style>
          <a:lnRef idx="1">
            <a:schemeClr val="accent1"/>
          </a:lnRef>
          <a:fillRef idx="0">
            <a:schemeClr val="accent1"/>
          </a:fillRef>
          <a:effectRef idx="0">
            <a:schemeClr val="accent1"/>
          </a:effectRef>
          <a:fontRef idx="minor">
            <a:schemeClr val="tx1"/>
          </a:fontRef>
        </p:style>
      </p:cxn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70934" y="1465105"/>
            <a:ext cx="4744529" cy="2383732"/>
          </a:xfrm>
          <a:prstGeom prst="rect">
            <a:avLst/>
          </a:prstGeom>
        </p:spPr>
      </p:pic>
      <p:sp>
        <p:nvSpPr>
          <p:cNvPr id="10" name="文本框 9"/>
          <p:cNvSpPr txBox="1"/>
          <p:nvPr/>
        </p:nvSpPr>
        <p:spPr>
          <a:xfrm>
            <a:off x="759854" y="4262907"/>
            <a:ext cx="5307863" cy="1846659"/>
          </a:xfrm>
          <a:prstGeom prst="rect">
            <a:avLst/>
          </a:prstGeom>
          <a:noFill/>
        </p:spPr>
        <p:txBody>
          <a:bodyPr wrap="none" rtlCol="0">
            <a:spAutoFit/>
          </a:bodyPr>
          <a:lstStyle/>
          <a:p>
            <a:r>
              <a:rPr lang="en-US" altLang="zh-CN" dirty="0" smtClean="0">
                <a:latin typeface="Times New Roman" panose="02020603050405020304" pitchFamily="18" charset="0"/>
                <a:cs typeface="Times New Roman" panose="02020603050405020304" pitchFamily="18" charset="0"/>
              </a:rPr>
              <a:t>This is a straightforward solution and upscale </a:t>
            </a:r>
          </a:p>
          <a:p>
            <a:r>
              <a:rPr lang="en-US" altLang="zh-CN" dirty="0" smtClean="0">
                <a:latin typeface="Times New Roman" panose="02020603050405020304" pitchFamily="18" charset="0"/>
                <a:cs typeface="Times New Roman" panose="02020603050405020304" pitchFamily="18" charset="0"/>
              </a:rPr>
              <a:t>stage has been done, CNN only refines the coarse</a:t>
            </a:r>
          </a:p>
          <a:p>
            <a:r>
              <a:rPr lang="en-US" altLang="zh-CN" dirty="0">
                <a:latin typeface="Times New Roman" panose="02020603050405020304" pitchFamily="18" charset="0"/>
                <a:cs typeface="Times New Roman" panose="02020603050405020304" pitchFamily="18" charset="0"/>
              </a:rPr>
              <a:t>i</a:t>
            </a:r>
            <a:r>
              <a:rPr lang="en-US" altLang="zh-CN" dirty="0" smtClean="0">
                <a:latin typeface="Times New Roman" panose="02020603050405020304" pitchFamily="18" charset="0"/>
                <a:cs typeface="Times New Roman" panose="02020603050405020304" pitchFamily="18" charset="0"/>
              </a:rPr>
              <a:t>mage, which </a:t>
            </a:r>
            <a:r>
              <a:rPr lang="en-US" altLang="zh-CN" b="1" dirty="0" smtClean="0">
                <a:latin typeface="Times New Roman" panose="02020603050405020304" pitchFamily="18" charset="0"/>
                <a:cs typeface="Times New Roman" panose="02020603050405020304" pitchFamily="18" charset="0"/>
              </a:rPr>
              <a:t>reduces</a:t>
            </a:r>
            <a:r>
              <a:rPr lang="en-US" altLang="zh-CN" dirty="0" smtClean="0">
                <a:latin typeface="Times New Roman" panose="02020603050405020304" pitchFamily="18" charset="0"/>
                <a:cs typeface="Times New Roman" panose="02020603050405020304" pitchFamily="18" charset="0"/>
              </a:rPr>
              <a:t> the learning difficulty. </a:t>
            </a:r>
          </a:p>
          <a:p>
            <a:r>
              <a:rPr lang="en-US" altLang="zh-CN" dirty="0" smtClean="0">
                <a:latin typeface="Times New Roman" panose="02020603050405020304" pitchFamily="18" charset="0"/>
                <a:cs typeface="Times New Roman" panose="02020603050405020304" pitchFamily="18" charset="0"/>
              </a:rPr>
              <a:t>Most processes are performed in </a:t>
            </a:r>
            <a:r>
              <a:rPr lang="en-US" altLang="zh-CN" b="1" dirty="0" smtClean="0">
                <a:latin typeface="Times New Roman" panose="02020603050405020304" pitchFamily="18" charset="0"/>
                <a:cs typeface="Times New Roman" panose="02020603050405020304" pitchFamily="18" charset="0"/>
              </a:rPr>
              <a:t>high-dimension </a:t>
            </a:r>
          </a:p>
          <a:p>
            <a:r>
              <a:rPr lang="en-US" altLang="zh-CN" dirty="0">
                <a:latin typeface="Times New Roman" panose="02020603050405020304" pitchFamily="18" charset="0"/>
                <a:cs typeface="Times New Roman" panose="02020603050405020304" pitchFamily="18" charset="0"/>
              </a:rPr>
              <a:t>s</a:t>
            </a:r>
            <a:r>
              <a:rPr lang="en-US" altLang="zh-CN" dirty="0" smtClean="0">
                <a:latin typeface="Times New Roman" panose="02020603050405020304" pitchFamily="18" charset="0"/>
                <a:cs typeface="Times New Roman" panose="02020603050405020304" pitchFamily="18" charset="0"/>
              </a:rPr>
              <a:t>pace, the </a:t>
            </a:r>
            <a:r>
              <a:rPr lang="en-US" altLang="zh-CN" b="1" dirty="0" smtClean="0">
                <a:latin typeface="Times New Roman" panose="02020603050405020304" pitchFamily="18" charset="0"/>
                <a:cs typeface="Times New Roman" panose="02020603050405020304" pitchFamily="18" charset="0"/>
              </a:rPr>
              <a:t>cost </a:t>
            </a:r>
            <a:r>
              <a:rPr lang="en-US" altLang="zh-CN" dirty="0" smtClean="0">
                <a:latin typeface="Times New Roman" panose="02020603050405020304" pitchFamily="18" charset="0"/>
                <a:cs typeface="Times New Roman" panose="02020603050405020304" pitchFamily="18" charset="0"/>
              </a:rPr>
              <a:t>of time and space is higher than other</a:t>
            </a:r>
          </a:p>
          <a:p>
            <a:r>
              <a:rPr lang="en-US" altLang="zh-CN" dirty="0">
                <a:latin typeface="Times New Roman" panose="02020603050405020304" pitchFamily="18" charset="0"/>
                <a:cs typeface="Times New Roman" panose="02020603050405020304" pitchFamily="18" charset="0"/>
              </a:rPr>
              <a:t>m</a:t>
            </a:r>
            <a:r>
              <a:rPr lang="en-US" altLang="zh-CN" dirty="0" smtClean="0">
                <a:latin typeface="Times New Roman" panose="02020603050405020304" pitchFamily="18" charset="0"/>
                <a:cs typeface="Times New Roman" panose="02020603050405020304" pitchFamily="18" charset="0"/>
              </a:rPr>
              <a:t>ethods.  </a:t>
            </a:r>
          </a:p>
        </p:txBody>
      </p:sp>
      <p:sp>
        <p:nvSpPr>
          <p:cNvPr id="11" name="文本框 10"/>
          <p:cNvSpPr txBox="1"/>
          <p:nvPr/>
        </p:nvSpPr>
        <p:spPr>
          <a:xfrm>
            <a:off x="6532864" y="4262907"/>
            <a:ext cx="5706177" cy="2139047"/>
          </a:xfrm>
          <a:prstGeom prst="rect">
            <a:avLst/>
          </a:prstGeom>
          <a:noFill/>
        </p:spPr>
        <p:txBody>
          <a:bodyPr wrap="none" rtlCol="0">
            <a:spAutoFit/>
          </a:bodyPr>
          <a:lstStyle/>
          <a:p>
            <a:r>
              <a:rPr lang="en-US" altLang="zh-CN" dirty="0" smtClean="0">
                <a:latin typeface="Times New Roman" panose="02020603050405020304" pitchFamily="18" charset="0"/>
                <a:cs typeface="Times New Roman" panose="02020603050405020304" pitchFamily="18" charset="0"/>
              </a:rPr>
              <a:t>Because of the feature extraction only performs</a:t>
            </a:r>
          </a:p>
          <a:p>
            <a:r>
              <a:rPr lang="en-US" altLang="zh-CN" dirty="0" smtClean="0">
                <a:latin typeface="Times New Roman" panose="02020603050405020304" pitchFamily="18" charset="0"/>
                <a:cs typeface="Times New Roman" panose="02020603050405020304" pitchFamily="18" charset="0"/>
              </a:rPr>
              <a:t>in </a:t>
            </a:r>
            <a:r>
              <a:rPr lang="en-US" altLang="zh-CN" b="1" dirty="0" smtClean="0">
                <a:latin typeface="Times New Roman" panose="02020603050405020304" pitchFamily="18" charset="0"/>
                <a:cs typeface="Times New Roman" panose="02020603050405020304" pitchFamily="18" charset="0"/>
              </a:rPr>
              <a:t>low-dimension</a:t>
            </a:r>
            <a:r>
              <a:rPr lang="en-US" altLang="zh-CN" dirty="0" smtClean="0">
                <a:latin typeface="Times New Roman" panose="02020603050405020304" pitchFamily="18" charset="0"/>
                <a:cs typeface="Times New Roman" panose="02020603050405020304" pitchFamily="18" charset="0"/>
              </a:rPr>
              <a:t> space and the </a:t>
            </a:r>
            <a:r>
              <a:rPr lang="en-US" altLang="zh-CN" dirty="0" err="1" smtClean="0">
                <a:latin typeface="Times New Roman" panose="02020603050405020304" pitchFamily="18" charset="0"/>
                <a:cs typeface="Times New Roman" panose="02020603050405020304" pitchFamily="18" charset="0"/>
              </a:rPr>
              <a:t>upsampling</a:t>
            </a:r>
            <a:r>
              <a:rPr lang="en-US" altLang="zh-CN" dirty="0" smtClean="0">
                <a:latin typeface="Times New Roman" panose="02020603050405020304" pitchFamily="18" charset="0"/>
                <a:cs typeface="Times New Roman" panose="02020603050405020304" pitchFamily="18" charset="0"/>
              </a:rPr>
              <a:t> process</a:t>
            </a:r>
          </a:p>
          <a:p>
            <a:r>
              <a:rPr lang="en-US" altLang="zh-CN" dirty="0" smtClean="0">
                <a:latin typeface="Times New Roman" panose="02020603050405020304" pitchFamily="18" charset="0"/>
                <a:cs typeface="Times New Roman" panose="02020603050405020304" pitchFamily="18" charset="0"/>
              </a:rPr>
              <a:t>in the last stage, so the cost of training time and space </a:t>
            </a:r>
          </a:p>
          <a:p>
            <a:r>
              <a:rPr lang="en-US" altLang="zh-CN" dirty="0">
                <a:latin typeface="Times New Roman" panose="02020603050405020304" pitchFamily="18" charset="0"/>
                <a:cs typeface="Times New Roman" panose="02020603050405020304" pitchFamily="18" charset="0"/>
              </a:rPr>
              <a:t>i</a:t>
            </a:r>
            <a:r>
              <a:rPr lang="en-US" altLang="zh-CN" dirty="0" smtClean="0">
                <a:latin typeface="Times New Roman" panose="02020603050405020304" pitchFamily="18" charset="0"/>
                <a:cs typeface="Times New Roman" panose="02020603050405020304" pitchFamily="18" charset="0"/>
              </a:rPr>
              <a:t>s </a:t>
            </a:r>
            <a:r>
              <a:rPr lang="en-US" altLang="zh-CN" b="1" dirty="0" smtClean="0">
                <a:latin typeface="Times New Roman" panose="02020603050405020304" pitchFamily="18" charset="0"/>
                <a:cs typeface="Times New Roman" panose="02020603050405020304" pitchFamily="18" charset="0"/>
              </a:rPr>
              <a:t>reduced</a:t>
            </a:r>
            <a:r>
              <a:rPr lang="en-US" altLang="zh-CN" dirty="0" smtClean="0">
                <a:latin typeface="Times New Roman" panose="02020603050405020304" pitchFamily="18" charset="0"/>
                <a:cs typeface="Times New Roman" panose="02020603050405020304" pitchFamily="18" charset="0"/>
              </a:rPr>
              <a:t> a lot.</a:t>
            </a:r>
          </a:p>
          <a:p>
            <a:r>
              <a:rPr lang="en-US" altLang="zh-CN" dirty="0" smtClean="0">
                <a:latin typeface="Times New Roman" panose="02020603050405020304" pitchFamily="18" charset="0"/>
                <a:cs typeface="Times New Roman" panose="02020603050405020304" pitchFamily="18" charset="0"/>
              </a:rPr>
              <a:t>The </a:t>
            </a:r>
            <a:r>
              <a:rPr lang="en-US" altLang="zh-CN" dirty="0" err="1" smtClean="0">
                <a:latin typeface="Times New Roman" panose="02020603050405020304" pitchFamily="18" charset="0"/>
                <a:cs typeface="Times New Roman" panose="02020603050405020304" pitchFamily="18" charset="0"/>
              </a:rPr>
              <a:t>upsampling</a:t>
            </a:r>
            <a:r>
              <a:rPr lang="en-US" altLang="zh-CN" dirty="0" smtClean="0">
                <a:latin typeface="Times New Roman" panose="02020603050405020304" pitchFamily="18" charset="0"/>
                <a:cs typeface="Times New Roman" panose="02020603050405020304" pitchFamily="18" charset="0"/>
              </a:rPr>
              <a:t> operation is performed only one step</a:t>
            </a:r>
            <a:r>
              <a:rPr lang="en-US" altLang="zh-CN" dirty="0">
                <a:latin typeface="Times New Roman" panose="02020603050405020304" pitchFamily="18" charset="0"/>
                <a:cs typeface="Times New Roman" panose="02020603050405020304" pitchFamily="18" charset="0"/>
              </a:rPr>
              <a:t>, </a:t>
            </a:r>
            <a:endParaRPr lang="en-US" altLang="zh-CN" dirty="0" smtClean="0">
              <a:latin typeface="Times New Roman" panose="02020603050405020304" pitchFamily="18" charset="0"/>
              <a:cs typeface="Times New Roman" panose="02020603050405020304" pitchFamily="18" charset="0"/>
            </a:endParaRPr>
          </a:p>
          <a:p>
            <a:r>
              <a:rPr lang="en-US" altLang="zh-CN" dirty="0" smtClean="0">
                <a:latin typeface="Times New Roman" panose="02020603050405020304" pitchFamily="18" charset="0"/>
                <a:cs typeface="Times New Roman" panose="02020603050405020304" pitchFamily="18" charset="0"/>
              </a:rPr>
              <a:t>so greatly </a:t>
            </a:r>
            <a:r>
              <a:rPr lang="en-US" altLang="zh-CN" b="1" dirty="0" smtClean="0">
                <a:latin typeface="Times New Roman" panose="02020603050405020304" pitchFamily="18" charset="0"/>
                <a:cs typeface="Times New Roman" panose="02020603050405020304" pitchFamily="18" charset="0"/>
              </a:rPr>
              <a:t>increases</a:t>
            </a:r>
            <a:r>
              <a:rPr lang="en-US" altLang="zh-CN" dirty="0" smtClean="0">
                <a:latin typeface="Times New Roman" panose="02020603050405020304" pitchFamily="18" charset="0"/>
                <a:cs typeface="Times New Roman" panose="02020603050405020304" pitchFamily="18" charset="0"/>
              </a:rPr>
              <a:t> the learning difficult for </a:t>
            </a:r>
            <a:r>
              <a:rPr lang="en-US" altLang="zh-CN" b="1" dirty="0" smtClean="0">
                <a:latin typeface="Times New Roman" panose="02020603050405020304" pitchFamily="18" charset="0"/>
                <a:cs typeface="Times New Roman" panose="02020603050405020304" pitchFamily="18" charset="0"/>
              </a:rPr>
              <a:t>large-scale</a:t>
            </a:r>
          </a:p>
          <a:p>
            <a:r>
              <a:rPr lang="en-US" altLang="zh-CN" dirty="0" smtClean="0">
                <a:latin typeface="Times New Roman" panose="02020603050405020304" pitchFamily="18" charset="0"/>
                <a:cs typeface="Times New Roman" panose="02020603050405020304" pitchFamily="18" charset="0"/>
              </a:rPr>
              <a:t>factors. The model can not achieve </a:t>
            </a:r>
            <a:r>
              <a:rPr lang="en-US" altLang="zh-CN" b="1" dirty="0" smtClean="0">
                <a:latin typeface="Times New Roman" panose="02020603050405020304" pitchFamily="18" charset="0"/>
                <a:cs typeface="Times New Roman" panose="02020603050405020304" pitchFamily="18" charset="0"/>
              </a:rPr>
              <a:t>multi-scale SR</a:t>
            </a:r>
            <a:r>
              <a:rPr lang="en-US" altLang="zh-CN" dirty="0" smtClean="0">
                <a:latin typeface="Times New Roman" panose="02020603050405020304" pitchFamily="18" charset="0"/>
                <a:cs typeface="Times New Roman" panose="02020603050405020304" pitchFamily="18" charset="0"/>
              </a:rPr>
              <a:t>.</a:t>
            </a:r>
            <a:endParaRPr lang="zh-CN" altLang="en-US" dirty="0">
              <a:latin typeface="Times New Roman" panose="02020603050405020304" pitchFamily="18" charset="0"/>
              <a:cs typeface="Times New Roman" panose="02020603050405020304" pitchFamily="18" charset="0"/>
            </a:endParaRPr>
          </a:p>
        </p:txBody>
      </p:sp>
      <p:sp>
        <p:nvSpPr>
          <p:cNvPr id="23" name="文本框 22"/>
          <p:cNvSpPr txBox="1"/>
          <p:nvPr/>
        </p:nvSpPr>
        <p:spPr>
          <a:xfrm>
            <a:off x="647718" y="267581"/>
            <a:ext cx="2108261" cy="461661"/>
          </a:xfrm>
          <a:prstGeom prst="rect">
            <a:avLst/>
          </a:prstGeom>
          <a:noFill/>
        </p:spPr>
        <p:txBody>
          <a:bodyPr wrap="none" lIns="91436" tIns="45718" rIns="91436" bIns="45718" rtlCol="0">
            <a:spAutoFit/>
          </a:bodyPr>
          <a:lstStyle/>
          <a:p>
            <a:r>
              <a:rPr lang="zh-CN" altLang="en-US" sz="2400" spc="600" dirty="0" smtClean="0">
                <a:solidFill>
                  <a:schemeClr val="tx2"/>
                </a:solidFill>
                <a:latin typeface="微软雅黑" panose="020B0503020204020204" pitchFamily="34" charset="-122"/>
                <a:ea typeface="微软雅黑" panose="020B0503020204020204" pitchFamily="34" charset="-122"/>
              </a:rPr>
              <a:t>分析与讨论</a:t>
            </a:r>
            <a:endParaRPr lang="zh-CN" altLang="en-US" sz="2400" spc="600" dirty="0">
              <a:solidFill>
                <a:schemeClr val="tx2"/>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9304809" y="328355"/>
            <a:ext cx="2170011" cy="323163"/>
          </a:xfrm>
          <a:prstGeom prst="rect">
            <a:avLst/>
          </a:prstGeom>
          <a:noFill/>
        </p:spPr>
        <p:txBody>
          <a:bodyPr wrap="square" lIns="91438" tIns="45719" rIns="91438" bIns="45719" rtlCol="0">
            <a:spAutoFit/>
          </a:bodyPr>
          <a:lstStyle/>
          <a:p>
            <a:pPr algn="r"/>
            <a:r>
              <a:rPr lang="zh-CN" altLang="en-US" sz="1500" dirty="0" smtClean="0">
                <a:solidFill>
                  <a:prstClr val="black">
                    <a:lumMod val="50000"/>
                    <a:lumOff val="50000"/>
                  </a:prstClr>
                </a:solidFill>
                <a:latin typeface="微软雅黑" panose="020B0503020204020204" pitchFamily="34" charset="-122"/>
              </a:rPr>
              <a:t>中国石油大学</a:t>
            </a:r>
            <a:endParaRPr lang="zh-CN" altLang="en-US" sz="1500" dirty="0">
              <a:solidFill>
                <a:prstClr val="black">
                  <a:lumMod val="50000"/>
                  <a:lumOff val="50000"/>
                </a:prst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046273382"/>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矩形 52"/>
          <p:cNvSpPr/>
          <p:nvPr/>
        </p:nvSpPr>
        <p:spPr>
          <a:xfrm>
            <a:off x="2677988" y="244957"/>
            <a:ext cx="9436023" cy="484285"/>
          </a:xfrm>
          <a:prstGeom prst="rect">
            <a:avLst/>
          </a:prstGeom>
          <a:gradFill>
            <a:gsLst>
              <a:gs pos="0">
                <a:schemeClr val="accent1">
                  <a:lumMod val="5000"/>
                  <a:lumOff val="95000"/>
                  <a:alpha val="0"/>
                </a:schemeClr>
              </a:gs>
              <a:gs pos="78000">
                <a:schemeClr val="accent5"/>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solidFill>
                <a:prstClr val="white"/>
              </a:solidFill>
            </a:endParaRPr>
          </a:p>
        </p:txBody>
      </p:sp>
      <p:sp>
        <p:nvSpPr>
          <p:cNvPr id="54" name="圆角矩形 53"/>
          <p:cNvSpPr/>
          <p:nvPr/>
        </p:nvSpPr>
        <p:spPr>
          <a:xfrm rot="10800000" flipV="1">
            <a:off x="-5664" y="249441"/>
            <a:ext cx="484287" cy="491115"/>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solidFill>
                  <a:prstClr val="white"/>
                </a:solidFill>
              </a:rPr>
              <a:t>3</a:t>
            </a:r>
            <a:endParaRPr lang="zh-CN" altLang="en-US" sz="3600" dirty="0">
              <a:solidFill>
                <a:prstClr val="white"/>
              </a:solidFill>
            </a:endParaRPr>
          </a:p>
        </p:txBody>
      </p:sp>
      <p:sp>
        <p:nvSpPr>
          <p:cNvPr id="55" name="文本框 54"/>
          <p:cNvSpPr txBox="1"/>
          <p:nvPr/>
        </p:nvSpPr>
        <p:spPr>
          <a:xfrm>
            <a:off x="647718" y="267581"/>
            <a:ext cx="2108261" cy="461661"/>
          </a:xfrm>
          <a:prstGeom prst="rect">
            <a:avLst/>
          </a:prstGeom>
          <a:noFill/>
        </p:spPr>
        <p:txBody>
          <a:bodyPr wrap="none" lIns="91436" tIns="45718" rIns="91436" bIns="45718" rtlCol="0">
            <a:spAutoFit/>
          </a:bodyPr>
          <a:lstStyle/>
          <a:p>
            <a:r>
              <a:rPr lang="zh-CN" altLang="en-US" sz="2400" spc="600" dirty="0" smtClean="0">
                <a:solidFill>
                  <a:srgbClr val="44546A"/>
                </a:solidFill>
                <a:latin typeface="微软雅黑" panose="020B0503020204020204" pitchFamily="34" charset="-122"/>
              </a:rPr>
              <a:t>分析与讨论</a:t>
            </a:r>
            <a:endParaRPr lang="zh-CN" altLang="en-US" sz="2400" spc="600" dirty="0">
              <a:solidFill>
                <a:srgbClr val="44546A"/>
              </a:solidFill>
              <a:latin typeface="微软雅黑" panose="020B0503020204020204" pitchFamily="34" charset="-122"/>
            </a:endParaRPr>
          </a:p>
        </p:txBody>
      </p:sp>
      <p:sp>
        <p:nvSpPr>
          <p:cNvPr id="56" name="矩形 55"/>
          <p:cNvSpPr/>
          <p:nvPr/>
        </p:nvSpPr>
        <p:spPr>
          <a:xfrm>
            <a:off x="2677988" y="326123"/>
            <a:ext cx="3529356" cy="384717"/>
          </a:xfrm>
          <a:prstGeom prst="rect">
            <a:avLst/>
          </a:prstGeom>
        </p:spPr>
        <p:txBody>
          <a:bodyPr wrap="none" lIns="91436" tIns="45718" rIns="91436" bIns="45718">
            <a:spAutoFit/>
          </a:bodyPr>
          <a:lstStyle/>
          <a:p>
            <a:pPr algn="ctr"/>
            <a:r>
              <a:rPr lang="en-US" altLang="zh-CN" dirty="0">
                <a:solidFill>
                  <a:schemeClr val="bg1"/>
                </a:solidFill>
                <a:latin typeface="微软雅黑" panose="020B0503020204020204" pitchFamily="34" charset="-122"/>
              </a:rPr>
              <a:t>ANALYSIS AND DISCUSSION</a:t>
            </a:r>
          </a:p>
        </p:txBody>
      </p:sp>
      <p:grpSp>
        <p:nvGrpSpPr>
          <p:cNvPr id="58" name="组 57"/>
          <p:cNvGrpSpPr/>
          <p:nvPr/>
        </p:nvGrpSpPr>
        <p:grpSpPr>
          <a:xfrm>
            <a:off x="11454106" y="252857"/>
            <a:ext cx="737892" cy="484288"/>
            <a:chOff x="11454105" y="252856"/>
            <a:chExt cx="737892" cy="484288"/>
          </a:xfrm>
        </p:grpSpPr>
        <p:grpSp>
          <p:nvGrpSpPr>
            <p:cNvPr id="60" name="组 59"/>
            <p:cNvGrpSpPr/>
            <p:nvPr/>
          </p:nvGrpSpPr>
          <p:grpSpPr>
            <a:xfrm>
              <a:off x="12039604" y="252856"/>
              <a:ext cx="152393" cy="484287"/>
              <a:chOff x="12039604" y="252856"/>
              <a:chExt cx="152393" cy="484287"/>
            </a:xfrm>
          </p:grpSpPr>
          <p:sp>
            <p:nvSpPr>
              <p:cNvPr id="64" name="圆角矩形 63"/>
              <p:cNvSpPr/>
              <p:nvPr/>
            </p:nvSpPr>
            <p:spPr>
              <a:xfrm rot="16200000" flipV="1">
                <a:off x="12072988" y="518121"/>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5" name="圆角矩形 64"/>
              <p:cNvSpPr/>
              <p:nvPr/>
            </p:nvSpPr>
            <p:spPr>
              <a:xfrm rot="16200000" flipV="1">
                <a:off x="12072988" y="618134"/>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6" name="圆角矩形 65"/>
              <p:cNvSpPr/>
              <p:nvPr/>
            </p:nvSpPr>
            <p:spPr>
              <a:xfrm rot="16200000" flipV="1">
                <a:off x="12072988" y="321750"/>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7" name="圆角矩形 66"/>
              <p:cNvSpPr/>
              <p:nvPr/>
            </p:nvSpPr>
            <p:spPr>
              <a:xfrm rot="16200000" flipV="1">
                <a:off x="12072988" y="42176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8" name="圆角矩形 67"/>
              <p:cNvSpPr/>
              <p:nvPr/>
            </p:nvSpPr>
            <p:spPr>
              <a:xfrm rot="16200000" flipV="1">
                <a:off x="12072987" y="21947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nvGrpSpPr>
            <p:cNvPr id="61" name="组合 99"/>
            <p:cNvGrpSpPr/>
            <p:nvPr/>
          </p:nvGrpSpPr>
          <p:grpSpPr>
            <a:xfrm>
              <a:off x="11454105" y="252857"/>
              <a:ext cx="491115" cy="484287"/>
              <a:chOff x="1528923" y="220268"/>
              <a:chExt cx="1284096" cy="1266241"/>
            </a:xfrm>
          </p:grpSpPr>
          <p:sp>
            <p:nvSpPr>
              <p:cNvPr id="62" name="圆角矩形 61"/>
              <p:cNvSpPr/>
              <p:nvPr/>
            </p:nvSpPr>
            <p:spPr>
              <a:xfrm rot="16200000" flipV="1">
                <a:off x="1537850" y="211341"/>
                <a:ext cx="1266241" cy="1284096"/>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3" name="Freeform 96"/>
              <p:cNvSpPr/>
              <p:nvPr/>
            </p:nvSpPr>
            <p:spPr bwMode="auto">
              <a:xfrm>
                <a:off x="1804148" y="499514"/>
                <a:ext cx="733647" cy="707752"/>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grpSp>
      </p:grpSp>
      <p:cxnSp>
        <p:nvCxnSpPr>
          <p:cNvPr id="4" name="直接连接符 3"/>
          <p:cNvCxnSpPr/>
          <p:nvPr/>
        </p:nvCxnSpPr>
        <p:spPr>
          <a:xfrm flipH="1">
            <a:off x="6255270" y="1622738"/>
            <a:ext cx="31338" cy="4971245"/>
          </a:xfrm>
          <a:prstGeom prst="line">
            <a:avLst/>
          </a:prstGeom>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763365" y="4108359"/>
            <a:ext cx="5442900" cy="2431435"/>
          </a:xfrm>
          <a:prstGeom prst="rect">
            <a:avLst/>
          </a:prstGeom>
          <a:noFill/>
        </p:spPr>
        <p:txBody>
          <a:bodyPr wrap="none" rtlCol="0">
            <a:spAutoFit/>
          </a:bodyPr>
          <a:lstStyle/>
          <a:p>
            <a:r>
              <a:rPr lang="en-US" altLang="zh-CN" dirty="0" smtClean="0">
                <a:latin typeface="Times New Roman" panose="02020603050405020304" pitchFamily="18" charset="0"/>
                <a:cs typeface="Times New Roman" panose="02020603050405020304" pitchFamily="18" charset="0"/>
              </a:rPr>
              <a:t>This the model under the framework are based on a </a:t>
            </a:r>
          </a:p>
          <a:p>
            <a:r>
              <a:rPr lang="en-US" altLang="zh-CN" b="1" dirty="0">
                <a:latin typeface="Times New Roman" panose="02020603050405020304" pitchFamily="18" charset="0"/>
                <a:cs typeface="Times New Roman" panose="02020603050405020304" pitchFamily="18" charset="0"/>
              </a:rPr>
              <a:t>c</a:t>
            </a:r>
            <a:r>
              <a:rPr lang="en-US" altLang="zh-CN" b="1" dirty="0" smtClean="0">
                <a:latin typeface="Times New Roman" panose="02020603050405020304" pitchFamily="18" charset="0"/>
                <a:cs typeface="Times New Roman" panose="02020603050405020304" pitchFamily="18" charset="0"/>
              </a:rPr>
              <a:t>ascade</a:t>
            </a:r>
            <a:r>
              <a:rPr lang="en-US" altLang="zh-CN" dirty="0" smtClean="0">
                <a:latin typeface="Times New Roman" panose="02020603050405020304" pitchFamily="18" charset="0"/>
                <a:cs typeface="Times New Roman" panose="02020603050405020304" pitchFamily="18" charset="0"/>
              </a:rPr>
              <a:t> of CNNs and progressively reconstruct</a:t>
            </a:r>
          </a:p>
          <a:p>
            <a:r>
              <a:rPr lang="en-US" altLang="zh-CN" dirty="0">
                <a:latin typeface="Times New Roman" panose="02020603050405020304" pitchFamily="18" charset="0"/>
                <a:cs typeface="Times New Roman" panose="02020603050405020304" pitchFamily="18" charset="0"/>
              </a:rPr>
              <a:t>h</a:t>
            </a:r>
            <a:r>
              <a:rPr lang="en-US" altLang="zh-CN" dirty="0" smtClean="0">
                <a:latin typeface="Times New Roman" panose="02020603050405020304" pitchFamily="18" charset="0"/>
                <a:cs typeface="Times New Roman" panose="02020603050405020304" pitchFamily="18" charset="0"/>
              </a:rPr>
              <a:t>igh-resolution images. At each stage, the images are</a:t>
            </a:r>
          </a:p>
          <a:p>
            <a:r>
              <a:rPr lang="en-US" altLang="zh-CN" dirty="0" err="1">
                <a:latin typeface="Times New Roman" panose="02020603050405020304" pitchFamily="18" charset="0"/>
                <a:cs typeface="Times New Roman" panose="02020603050405020304" pitchFamily="18" charset="0"/>
              </a:rPr>
              <a:t>u</a:t>
            </a:r>
            <a:r>
              <a:rPr lang="en-US" altLang="zh-CN" dirty="0" err="1" smtClean="0">
                <a:latin typeface="Times New Roman" panose="02020603050405020304" pitchFamily="18" charset="0"/>
                <a:cs typeface="Times New Roman" panose="02020603050405020304" pitchFamily="18" charset="0"/>
              </a:rPr>
              <a:t>psampled</a:t>
            </a:r>
            <a:r>
              <a:rPr lang="en-US" altLang="zh-CN" dirty="0" smtClean="0">
                <a:latin typeface="Times New Roman" panose="02020603050405020304" pitchFamily="18" charset="0"/>
                <a:cs typeface="Times New Roman" panose="02020603050405020304" pitchFamily="18" charset="0"/>
              </a:rPr>
              <a:t> to higher solution and refined by CNNs, </a:t>
            </a:r>
          </a:p>
          <a:p>
            <a:r>
              <a:rPr lang="en-US" altLang="zh-CN" dirty="0">
                <a:latin typeface="Times New Roman" panose="02020603050405020304" pitchFamily="18" charset="0"/>
                <a:cs typeface="Times New Roman" panose="02020603050405020304" pitchFamily="18" charset="0"/>
              </a:rPr>
              <a:t>t</a:t>
            </a:r>
            <a:r>
              <a:rPr lang="en-US" altLang="zh-CN" dirty="0" smtClean="0">
                <a:latin typeface="Times New Roman" panose="02020603050405020304" pitchFamily="18" charset="0"/>
                <a:cs typeface="Times New Roman" panose="02020603050405020304" pitchFamily="18" charset="0"/>
              </a:rPr>
              <a:t>his model can cope with </a:t>
            </a:r>
            <a:r>
              <a:rPr lang="en-US" altLang="zh-CN" b="1" dirty="0" smtClean="0">
                <a:latin typeface="Times New Roman" panose="02020603050405020304" pitchFamily="18" charset="0"/>
                <a:cs typeface="Times New Roman" panose="02020603050405020304" pitchFamily="18" charset="0"/>
              </a:rPr>
              <a:t>multi-scale</a:t>
            </a:r>
            <a:r>
              <a:rPr lang="en-US" altLang="zh-CN" dirty="0" smtClean="0">
                <a:latin typeface="Times New Roman" panose="02020603050405020304" pitchFamily="18" charset="0"/>
                <a:cs typeface="Times New Roman" panose="02020603050405020304" pitchFamily="18" charset="0"/>
              </a:rPr>
              <a:t> SR.</a:t>
            </a:r>
          </a:p>
          <a:p>
            <a:r>
              <a:rPr lang="en-US" altLang="zh-CN" dirty="0" smtClean="0">
                <a:latin typeface="Times New Roman" panose="02020603050405020304" pitchFamily="18" charset="0"/>
                <a:cs typeface="Times New Roman" panose="02020603050405020304" pitchFamily="18" charset="0"/>
              </a:rPr>
              <a:t>The drawbacks of the model are difficult training and </a:t>
            </a:r>
          </a:p>
          <a:p>
            <a:r>
              <a:rPr lang="en-US" altLang="zh-CN" dirty="0">
                <a:latin typeface="Times New Roman" panose="02020603050405020304" pitchFamily="18" charset="0"/>
                <a:cs typeface="Times New Roman" panose="02020603050405020304" pitchFamily="18" charset="0"/>
              </a:rPr>
              <a:t>c</a:t>
            </a:r>
            <a:r>
              <a:rPr lang="en-US" altLang="zh-CN" dirty="0" smtClean="0">
                <a:latin typeface="Times New Roman" panose="02020603050405020304" pitchFamily="18" charset="0"/>
                <a:cs typeface="Times New Roman" panose="02020603050405020304" pitchFamily="18" charset="0"/>
              </a:rPr>
              <a:t>omplicated model designing. </a:t>
            </a:r>
          </a:p>
          <a:p>
            <a:r>
              <a:rPr lang="en-US" altLang="zh-CN" dirty="0">
                <a:latin typeface="Times New Roman" panose="02020603050405020304" pitchFamily="18" charset="0"/>
                <a:cs typeface="Times New Roman" panose="02020603050405020304" pitchFamily="18" charset="0"/>
              </a:rPr>
              <a:t> </a:t>
            </a:r>
            <a:r>
              <a:rPr lang="en-US" altLang="zh-CN" dirty="0" smtClean="0">
                <a:latin typeface="Times New Roman" panose="02020603050405020304" pitchFamily="18" charset="0"/>
                <a:cs typeface="Times New Roman" panose="02020603050405020304" pitchFamily="18" charset="0"/>
              </a:rPr>
              <a:t> </a:t>
            </a:r>
          </a:p>
        </p:txBody>
      </p:sp>
      <p:sp>
        <p:nvSpPr>
          <p:cNvPr id="11" name="文本框 10"/>
          <p:cNvSpPr txBox="1"/>
          <p:nvPr/>
        </p:nvSpPr>
        <p:spPr>
          <a:xfrm>
            <a:off x="6335910" y="4121236"/>
            <a:ext cx="5963492" cy="2139047"/>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M</a:t>
            </a:r>
            <a:r>
              <a:rPr lang="en-US" altLang="zh-CN" dirty="0" smtClean="0">
                <a:latin typeface="Times New Roman" panose="02020603050405020304" pitchFamily="18" charset="0"/>
                <a:cs typeface="Times New Roman" panose="02020603050405020304" pitchFamily="18" charset="0"/>
              </a:rPr>
              <a:t>utually connect </a:t>
            </a:r>
            <a:r>
              <a:rPr lang="en-US" altLang="zh-CN" dirty="0" err="1">
                <a:latin typeface="Times New Roman" panose="02020603050405020304" pitchFamily="18" charset="0"/>
                <a:cs typeface="Times New Roman" panose="02020603050405020304" pitchFamily="18" charset="0"/>
              </a:rPr>
              <a:t>upsampling</a:t>
            </a:r>
            <a:r>
              <a:rPr lang="en-US" altLang="zh-CN" dirty="0">
                <a:latin typeface="Times New Roman" panose="02020603050405020304" pitchFamily="18" charset="0"/>
                <a:cs typeface="Times New Roman" panose="02020603050405020304" pitchFamily="18" charset="0"/>
              </a:rPr>
              <a:t> </a:t>
            </a:r>
            <a:r>
              <a:rPr lang="en-US" altLang="zh-CN" dirty="0" smtClean="0">
                <a:latin typeface="Times New Roman" panose="02020603050405020304" pitchFamily="18" charset="0"/>
                <a:cs typeface="Times New Roman" panose="02020603050405020304" pitchFamily="18" charset="0"/>
              </a:rPr>
              <a:t>layers and </a:t>
            </a:r>
            <a:r>
              <a:rPr lang="en-US" altLang="zh-CN" dirty="0" err="1">
                <a:latin typeface="Times New Roman" panose="02020603050405020304" pitchFamily="18" charset="0"/>
                <a:cs typeface="Times New Roman" panose="02020603050405020304" pitchFamily="18" charset="0"/>
              </a:rPr>
              <a:t>downsampling</a:t>
            </a:r>
            <a:r>
              <a:rPr lang="en-US" altLang="zh-CN" dirty="0">
                <a:latin typeface="Times New Roman" panose="02020603050405020304" pitchFamily="18" charset="0"/>
                <a:cs typeface="Times New Roman" panose="02020603050405020304" pitchFamily="18" charset="0"/>
              </a:rPr>
              <a:t> </a:t>
            </a:r>
            <a:endParaRPr lang="en-US" altLang="zh-CN" dirty="0" smtClean="0">
              <a:latin typeface="Times New Roman" panose="02020603050405020304" pitchFamily="18" charset="0"/>
              <a:cs typeface="Times New Roman" panose="02020603050405020304" pitchFamily="18" charset="0"/>
            </a:endParaRPr>
          </a:p>
          <a:p>
            <a:r>
              <a:rPr lang="en-US" altLang="zh-CN" dirty="0" smtClean="0">
                <a:latin typeface="Times New Roman" panose="02020603050405020304" pitchFamily="18" charset="0"/>
                <a:cs typeface="Times New Roman" panose="02020603050405020304" pitchFamily="18" charset="0"/>
              </a:rPr>
              <a:t>layers </a:t>
            </a:r>
            <a:r>
              <a:rPr lang="en-US" altLang="zh-CN" dirty="0">
                <a:latin typeface="Times New Roman" panose="02020603050405020304" pitchFamily="18" charset="0"/>
                <a:cs typeface="Times New Roman" panose="02020603050405020304" pitchFamily="18" charset="0"/>
              </a:rPr>
              <a:t>alternately and reconstruct </a:t>
            </a:r>
            <a:r>
              <a:rPr lang="en-US" altLang="zh-CN" dirty="0" smtClean="0">
                <a:latin typeface="Times New Roman" panose="02020603050405020304" pitchFamily="18" charset="0"/>
                <a:cs typeface="Times New Roman" panose="02020603050405020304" pitchFamily="18" charset="0"/>
              </a:rPr>
              <a:t>the final </a:t>
            </a:r>
            <a:r>
              <a:rPr lang="en-US" altLang="zh-CN" dirty="0">
                <a:latin typeface="Times New Roman" panose="02020603050405020304" pitchFamily="18" charset="0"/>
                <a:cs typeface="Times New Roman" panose="02020603050405020304" pitchFamily="18" charset="0"/>
              </a:rPr>
              <a:t>HR result </a:t>
            </a:r>
            <a:r>
              <a:rPr lang="en-US" altLang="zh-CN" dirty="0" smtClean="0">
                <a:latin typeface="Times New Roman" panose="02020603050405020304" pitchFamily="18" charset="0"/>
                <a:cs typeface="Times New Roman" panose="02020603050405020304" pitchFamily="18" charset="0"/>
              </a:rPr>
              <a:t>using</a:t>
            </a:r>
          </a:p>
          <a:p>
            <a:r>
              <a:rPr lang="en-US" altLang="zh-CN" b="1" dirty="0" smtClean="0">
                <a:latin typeface="Times New Roman" panose="02020603050405020304" pitchFamily="18" charset="0"/>
                <a:cs typeface="Times New Roman" panose="02020603050405020304" pitchFamily="18" charset="0"/>
              </a:rPr>
              <a:t>concatenation</a:t>
            </a:r>
            <a:r>
              <a:rPr lang="en-US" altLang="zh-CN" dirty="0" smtClean="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of all the </a:t>
            </a:r>
            <a:r>
              <a:rPr lang="en-US" altLang="zh-CN" dirty="0" smtClean="0">
                <a:latin typeface="Times New Roman" panose="02020603050405020304" pitchFamily="18" charset="0"/>
                <a:cs typeface="Times New Roman" panose="02020603050405020304" pitchFamily="18" charset="0"/>
              </a:rPr>
              <a:t>intermediately reconstructed </a:t>
            </a:r>
            <a:r>
              <a:rPr lang="en-US" altLang="zh-CN" dirty="0">
                <a:latin typeface="Times New Roman" panose="02020603050405020304" pitchFamily="18" charset="0"/>
                <a:cs typeface="Times New Roman" panose="02020603050405020304" pitchFamily="18" charset="0"/>
              </a:rPr>
              <a:t>HR </a:t>
            </a:r>
            <a:endParaRPr lang="en-US" altLang="zh-CN" dirty="0" smtClean="0">
              <a:latin typeface="Times New Roman" panose="02020603050405020304" pitchFamily="18" charset="0"/>
              <a:cs typeface="Times New Roman" panose="02020603050405020304" pitchFamily="18" charset="0"/>
            </a:endParaRPr>
          </a:p>
          <a:p>
            <a:r>
              <a:rPr lang="en-US" altLang="zh-CN" b="1" dirty="0" smtClean="0">
                <a:latin typeface="Times New Roman" panose="02020603050405020304" pitchFamily="18" charset="0"/>
                <a:cs typeface="Times New Roman" panose="02020603050405020304" pitchFamily="18" charset="0"/>
              </a:rPr>
              <a:t>feature</a:t>
            </a:r>
            <a:r>
              <a:rPr lang="en-US" altLang="zh-CN" dirty="0" smtClean="0">
                <a:latin typeface="Times New Roman" panose="02020603050405020304" pitchFamily="18" charset="0"/>
                <a:cs typeface="Times New Roman" panose="02020603050405020304" pitchFamily="18" charset="0"/>
              </a:rPr>
              <a:t> maps.</a:t>
            </a:r>
          </a:p>
          <a:p>
            <a:r>
              <a:rPr lang="en-US" altLang="zh-CN" dirty="0" smtClean="0">
                <a:latin typeface="Times New Roman" panose="02020603050405020304" pitchFamily="18" charset="0"/>
                <a:cs typeface="Times New Roman" panose="02020603050405020304" pitchFamily="18" charset="0"/>
              </a:rPr>
              <a:t>The </a:t>
            </a:r>
            <a:r>
              <a:rPr lang="en-US" altLang="zh-CN" dirty="0">
                <a:latin typeface="Times New Roman" panose="02020603050405020304" pitchFamily="18" charset="0"/>
                <a:cs typeface="Times New Roman" panose="02020603050405020304" pitchFamily="18" charset="0"/>
              </a:rPr>
              <a:t>design </a:t>
            </a:r>
            <a:r>
              <a:rPr lang="en-US" altLang="zh-CN" b="1" dirty="0">
                <a:latin typeface="Times New Roman" panose="02020603050405020304" pitchFamily="18" charset="0"/>
                <a:cs typeface="Times New Roman" panose="02020603050405020304" pitchFamily="18" charset="0"/>
              </a:rPr>
              <a:t>criteria </a:t>
            </a:r>
            <a:r>
              <a:rPr lang="en-US" altLang="zh-CN" dirty="0">
                <a:latin typeface="Times New Roman" panose="02020603050405020304" pitchFamily="18" charset="0"/>
                <a:cs typeface="Times New Roman" panose="02020603050405020304" pitchFamily="18" charset="0"/>
              </a:rPr>
              <a:t>of the back-projection modules are still</a:t>
            </a:r>
          </a:p>
          <a:p>
            <a:r>
              <a:rPr lang="en-US" altLang="zh-CN" b="1" dirty="0">
                <a:latin typeface="Times New Roman" panose="02020603050405020304" pitchFamily="18" charset="0"/>
                <a:cs typeface="Times New Roman" panose="02020603050405020304" pitchFamily="18" charset="0"/>
              </a:rPr>
              <a:t>u</a:t>
            </a:r>
            <a:r>
              <a:rPr lang="en-US" altLang="zh-CN" b="1" dirty="0" smtClean="0">
                <a:latin typeface="Times New Roman" panose="02020603050405020304" pitchFamily="18" charset="0"/>
                <a:cs typeface="Times New Roman" panose="02020603050405020304" pitchFamily="18" charset="0"/>
              </a:rPr>
              <a:t>nclear</a:t>
            </a:r>
            <a:r>
              <a:rPr lang="en-US" altLang="zh-CN" dirty="0" smtClean="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the framework </a:t>
            </a:r>
            <a:r>
              <a:rPr lang="en-US" altLang="zh-CN" dirty="0" smtClean="0">
                <a:latin typeface="Times New Roman" panose="02020603050405020304" pitchFamily="18" charset="0"/>
                <a:cs typeface="Times New Roman" panose="02020603050405020304" pitchFamily="18" charset="0"/>
              </a:rPr>
              <a:t>has great </a:t>
            </a:r>
            <a:r>
              <a:rPr lang="en-US" altLang="zh-CN" dirty="0">
                <a:latin typeface="Times New Roman" panose="02020603050405020304" pitchFamily="18" charset="0"/>
                <a:cs typeface="Times New Roman" panose="02020603050405020304" pitchFamily="18" charset="0"/>
              </a:rPr>
              <a:t>potential and needs </a:t>
            </a:r>
            <a:endParaRPr lang="en-US" altLang="zh-CN" dirty="0" smtClean="0">
              <a:latin typeface="Times New Roman" panose="02020603050405020304" pitchFamily="18" charset="0"/>
              <a:cs typeface="Times New Roman" panose="02020603050405020304" pitchFamily="18" charset="0"/>
            </a:endParaRPr>
          </a:p>
          <a:p>
            <a:r>
              <a:rPr lang="en-US" altLang="zh-CN" dirty="0" smtClean="0">
                <a:latin typeface="Times New Roman" panose="02020603050405020304" pitchFamily="18" charset="0"/>
                <a:cs typeface="Times New Roman" panose="02020603050405020304" pitchFamily="18" charset="0"/>
              </a:rPr>
              <a:t>further </a:t>
            </a:r>
            <a:r>
              <a:rPr lang="en-US" altLang="zh-CN" dirty="0">
                <a:latin typeface="Times New Roman" panose="02020603050405020304" pitchFamily="18" charset="0"/>
                <a:cs typeface="Times New Roman" panose="02020603050405020304" pitchFamily="18" charset="0"/>
              </a:rPr>
              <a:t>exploration</a:t>
            </a:r>
            <a:r>
              <a:rPr lang="en-US" altLang="zh-CN" dirty="0" smtClean="0">
                <a:latin typeface="Times New Roman" panose="02020603050405020304" pitchFamily="18" charset="0"/>
                <a:cs typeface="Times New Roman" panose="02020603050405020304" pitchFamily="18" charset="0"/>
              </a:rPr>
              <a:t>.</a:t>
            </a:r>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4741" y="1622738"/>
            <a:ext cx="5194273" cy="2047742"/>
          </a:xfrm>
          <a:prstGeom prst="rect">
            <a:avLst/>
          </a:prstGeom>
        </p:spPr>
      </p:pic>
      <p:pic>
        <p:nvPicPr>
          <p:cNvPr id="8" name="图片 7"/>
          <p:cNvPicPr>
            <a:picLocks noChangeAspect="1"/>
          </p:cNvPicPr>
          <p:nvPr/>
        </p:nvPicPr>
        <p:blipFill>
          <a:blip r:embed="rId3"/>
          <a:stretch>
            <a:fillRect/>
          </a:stretch>
        </p:blipFill>
        <p:spPr>
          <a:xfrm>
            <a:off x="6491311" y="1622738"/>
            <a:ext cx="5585557" cy="2093537"/>
          </a:xfrm>
          <a:prstGeom prst="rect">
            <a:avLst/>
          </a:prstGeom>
        </p:spPr>
      </p:pic>
      <p:sp>
        <p:nvSpPr>
          <p:cNvPr id="23" name="文本框 22"/>
          <p:cNvSpPr txBox="1"/>
          <p:nvPr/>
        </p:nvSpPr>
        <p:spPr>
          <a:xfrm>
            <a:off x="9284089" y="313968"/>
            <a:ext cx="2170011" cy="323163"/>
          </a:xfrm>
          <a:prstGeom prst="rect">
            <a:avLst/>
          </a:prstGeom>
          <a:noFill/>
        </p:spPr>
        <p:txBody>
          <a:bodyPr wrap="square" lIns="91438" tIns="45719" rIns="91438" bIns="45719" rtlCol="0">
            <a:spAutoFit/>
          </a:bodyPr>
          <a:lstStyle/>
          <a:p>
            <a:pPr algn="r"/>
            <a:r>
              <a:rPr lang="zh-CN" altLang="en-US" sz="1500" dirty="0" smtClean="0">
                <a:solidFill>
                  <a:prstClr val="black">
                    <a:lumMod val="50000"/>
                    <a:lumOff val="50000"/>
                  </a:prstClr>
                </a:solidFill>
                <a:latin typeface="微软雅黑" panose="020B0503020204020204" pitchFamily="34" charset="-122"/>
              </a:rPr>
              <a:t>中国石油大学</a:t>
            </a:r>
            <a:endParaRPr lang="zh-CN" altLang="en-US" sz="1500" dirty="0">
              <a:solidFill>
                <a:prstClr val="black">
                  <a:lumMod val="50000"/>
                  <a:lumOff val="50000"/>
                </a:prst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960734744"/>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矩形 55"/>
          <p:cNvSpPr/>
          <p:nvPr/>
        </p:nvSpPr>
        <p:spPr>
          <a:xfrm>
            <a:off x="2649670" y="252859"/>
            <a:ext cx="9542332" cy="484285"/>
          </a:xfrm>
          <a:prstGeom prst="rect">
            <a:avLst/>
          </a:prstGeom>
          <a:gradFill>
            <a:gsLst>
              <a:gs pos="0">
                <a:schemeClr val="accent1">
                  <a:lumMod val="5000"/>
                  <a:lumOff val="95000"/>
                  <a:alpha val="0"/>
                </a:schemeClr>
              </a:gs>
              <a:gs pos="78000">
                <a:schemeClr val="accent5"/>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57" name="圆角矩形 56"/>
          <p:cNvSpPr/>
          <p:nvPr/>
        </p:nvSpPr>
        <p:spPr>
          <a:xfrm rot="10800000" flipV="1">
            <a:off x="-5664" y="249441"/>
            <a:ext cx="484287" cy="491115"/>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4</a:t>
            </a:r>
            <a:endParaRPr lang="zh-CN" altLang="en-US" sz="3600" dirty="0"/>
          </a:p>
        </p:txBody>
      </p:sp>
      <p:sp>
        <p:nvSpPr>
          <p:cNvPr id="58" name="文本框 57"/>
          <p:cNvSpPr txBox="1"/>
          <p:nvPr/>
        </p:nvSpPr>
        <p:spPr>
          <a:xfrm>
            <a:off x="647718" y="267581"/>
            <a:ext cx="2108261" cy="461661"/>
          </a:xfrm>
          <a:prstGeom prst="rect">
            <a:avLst/>
          </a:prstGeom>
          <a:noFill/>
        </p:spPr>
        <p:txBody>
          <a:bodyPr wrap="none" lIns="91436" tIns="45718" rIns="91436" bIns="45718" rtlCol="0">
            <a:spAutoFit/>
          </a:bodyPr>
          <a:lstStyle/>
          <a:p>
            <a:r>
              <a:rPr lang="zh-CN" altLang="en-US" sz="2400" spc="600" dirty="0">
                <a:solidFill>
                  <a:schemeClr val="tx2"/>
                </a:solidFill>
                <a:latin typeface="微软雅黑" panose="020B0503020204020204" pitchFamily="34" charset="-122"/>
                <a:ea typeface="微软雅黑" panose="020B0503020204020204" pitchFamily="34" charset="-122"/>
              </a:rPr>
              <a:t>结论</a:t>
            </a:r>
            <a:r>
              <a:rPr lang="zh-CN" altLang="en-US" sz="2400" spc="600" dirty="0" smtClean="0">
                <a:solidFill>
                  <a:schemeClr val="tx2"/>
                </a:solidFill>
                <a:latin typeface="微软雅黑" panose="020B0503020204020204" pitchFamily="34" charset="-122"/>
                <a:ea typeface="微软雅黑" panose="020B0503020204020204" pitchFamily="34" charset="-122"/>
              </a:rPr>
              <a:t>与建议</a:t>
            </a:r>
            <a:endParaRPr lang="zh-CN" altLang="en-US" sz="2400" spc="600" dirty="0">
              <a:solidFill>
                <a:schemeClr val="tx2"/>
              </a:solidFill>
              <a:latin typeface="微软雅黑" panose="020B0503020204020204" pitchFamily="34" charset="-122"/>
              <a:ea typeface="微软雅黑" panose="020B0503020204020204" pitchFamily="34" charset="-122"/>
            </a:endParaRPr>
          </a:p>
        </p:txBody>
      </p:sp>
      <p:sp>
        <p:nvSpPr>
          <p:cNvPr id="59" name="矩形 58"/>
          <p:cNvSpPr/>
          <p:nvPr/>
        </p:nvSpPr>
        <p:spPr>
          <a:xfrm>
            <a:off x="2615295" y="309850"/>
            <a:ext cx="4342078" cy="384717"/>
          </a:xfrm>
          <a:prstGeom prst="rect">
            <a:avLst/>
          </a:prstGeom>
        </p:spPr>
        <p:txBody>
          <a:bodyPr wrap="none" lIns="91436" tIns="45718" rIns="91436" bIns="45718">
            <a:spAutoFit/>
          </a:bodyPr>
          <a:lstStyle/>
          <a:p>
            <a:pPr algn="ctr"/>
            <a:r>
              <a:rPr lang="en-US" altLang="zh-CN" dirty="0" smtClean="0">
                <a:solidFill>
                  <a:schemeClr val="bg1"/>
                </a:solidFill>
                <a:latin typeface="微软雅黑" panose="020B0503020204020204" pitchFamily="34" charset="-122"/>
              </a:rPr>
              <a:t>CONCLUSSION </a:t>
            </a:r>
            <a:r>
              <a:rPr lang="en-US" altLang="zh-CN" dirty="0">
                <a:solidFill>
                  <a:schemeClr val="bg1"/>
                </a:solidFill>
                <a:latin typeface="微软雅黑" panose="020B0503020204020204" pitchFamily="34" charset="-122"/>
              </a:rPr>
              <a:t>AND </a:t>
            </a:r>
            <a:r>
              <a:rPr lang="en-US" altLang="zh-CN" dirty="0" smtClean="0">
                <a:solidFill>
                  <a:schemeClr val="bg1"/>
                </a:solidFill>
                <a:latin typeface="微软雅黑" panose="020B0503020204020204" pitchFamily="34" charset="-122"/>
              </a:rPr>
              <a:t>SUGGESTIONS</a:t>
            </a:r>
            <a:endParaRPr lang="en-US" altLang="zh-CN" dirty="0">
              <a:solidFill>
                <a:schemeClr val="bg1"/>
              </a:solidFill>
              <a:latin typeface="微软雅黑" panose="020B0503020204020204" pitchFamily="34" charset="-122"/>
            </a:endParaRPr>
          </a:p>
        </p:txBody>
      </p:sp>
      <p:grpSp>
        <p:nvGrpSpPr>
          <p:cNvPr id="60" name="组 59"/>
          <p:cNvGrpSpPr/>
          <p:nvPr/>
        </p:nvGrpSpPr>
        <p:grpSpPr>
          <a:xfrm>
            <a:off x="9336726" y="252857"/>
            <a:ext cx="2855272" cy="484288"/>
            <a:chOff x="9336725" y="252856"/>
            <a:chExt cx="2855272" cy="484288"/>
          </a:xfrm>
        </p:grpSpPr>
        <p:grpSp>
          <p:nvGrpSpPr>
            <p:cNvPr id="61" name="组 60"/>
            <p:cNvGrpSpPr/>
            <p:nvPr/>
          </p:nvGrpSpPr>
          <p:grpSpPr>
            <a:xfrm>
              <a:off x="11454105" y="252856"/>
              <a:ext cx="737892" cy="484288"/>
              <a:chOff x="11454105" y="252856"/>
              <a:chExt cx="737892" cy="484288"/>
            </a:xfrm>
          </p:grpSpPr>
          <p:grpSp>
            <p:nvGrpSpPr>
              <p:cNvPr id="63" name="组 62"/>
              <p:cNvGrpSpPr/>
              <p:nvPr/>
            </p:nvGrpSpPr>
            <p:grpSpPr>
              <a:xfrm>
                <a:off x="12039604" y="252856"/>
                <a:ext cx="152393" cy="484287"/>
                <a:chOff x="12039604" y="252856"/>
                <a:chExt cx="152393" cy="484287"/>
              </a:xfrm>
            </p:grpSpPr>
            <p:sp>
              <p:nvSpPr>
                <p:cNvPr id="67" name="圆角矩形 66"/>
                <p:cNvSpPr/>
                <p:nvPr/>
              </p:nvSpPr>
              <p:spPr>
                <a:xfrm rot="16200000" flipV="1">
                  <a:off x="12072988" y="518121"/>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圆角矩形 67"/>
                <p:cNvSpPr/>
                <p:nvPr/>
              </p:nvSpPr>
              <p:spPr>
                <a:xfrm rot="16200000" flipV="1">
                  <a:off x="12072988" y="618134"/>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圆角矩形 68"/>
                <p:cNvSpPr/>
                <p:nvPr/>
              </p:nvSpPr>
              <p:spPr>
                <a:xfrm rot="16200000" flipV="1">
                  <a:off x="12072988" y="321750"/>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圆角矩形 69"/>
                <p:cNvSpPr/>
                <p:nvPr/>
              </p:nvSpPr>
              <p:spPr>
                <a:xfrm rot="16200000" flipV="1">
                  <a:off x="12072988" y="42176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圆角矩形 70"/>
                <p:cNvSpPr/>
                <p:nvPr/>
              </p:nvSpPr>
              <p:spPr>
                <a:xfrm rot="16200000" flipV="1">
                  <a:off x="12072987" y="21947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4" name="组合 99"/>
              <p:cNvGrpSpPr/>
              <p:nvPr/>
            </p:nvGrpSpPr>
            <p:grpSpPr>
              <a:xfrm>
                <a:off x="11454105" y="252857"/>
                <a:ext cx="491115" cy="484287"/>
                <a:chOff x="1528923" y="220268"/>
                <a:chExt cx="1284096" cy="1266241"/>
              </a:xfrm>
            </p:grpSpPr>
            <p:sp>
              <p:nvSpPr>
                <p:cNvPr id="65" name="圆角矩形 64"/>
                <p:cNvSpPr/>
                <p:nvPr/>
              </p:nvSpPr>
              <p:spPr>
                <a:xfrm rot="16200000" flipV="1">
                  <a:off x="1537850" y="211341"/>
                  <a:ext cx="1266241" cy="1284096"/>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Freeform 96"/>
                <p:cNvSpPr/>
                <p:nvPr/>
              </p:nvSpPr>
              <p:spPr bwMode="auto">
                <a:xfrm>
                  <a:off x="1804148" y="499514"/>
                  <a:ext cx="733647" cy="707752"/>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grpSp>
        </p:grpSp>
        <p:sp>
          <p:nvSpPr>
            <p:cNvPr id="62" name="文本框 61"/>
            <p:cNvSpPr txBox="1"/>
            <p:nvPr/>
          </p:nvSpPr>
          <p:spPr>
            <a:xfrm>
              <a:off x="9336725" y="355943"/>
              <a:ext cx="2170011" cy="323163"/>
            </a:xfrm>
            <a:prstGeom prst="rect">
              <a:avLst/>
            </a:prstGeom>
            <a:noFill/>
          </p:spPr>
          <p:txBody>
            <a:bodyPr wrap="square" lIns="91438" tIns="45719" rIns="91438" bIns="45719" rtlCol="0">
              <a:spAutoFit/>
            </a:bodyPr>
            <a:lstStyle/>
            <a:p>
              <a:pPr algn="r"/>
              <a:r>
                <a:rPr lang="zh-CN" altLang="en-US" sz="1500" dirty="0" smtClean="0">
                  <a:solidFill>
                    <a:schemeClr val="tx1">
                      <a:lumMod val="50000"/>
                      <a:lumOff val="50000"/>
                    </a:schemeClr>
                  </a:solidFill>
                  <a:latin typeface="微软雅黑" panose="020B0503020204020204" pitchFamily="34" charset="-122"/>
                  <a:ea typeface="微软雅黑" panose="020B0503020204020204" pitchFamily="34" charset="-122"/>
                </a:rPr>
                <a:t>中国石油大学       </a:t>
              </a:r>
              <a:endParaRPr lang="en-US" altLang="zh-CN" sz="15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grpSp>
      <p:sp>
        <p:nvSpPr>
          <p:cNvPr id="3" name="矩形 2"/>
          <p:cNvSpPr/>
          <p:nvPr/>
        </p:nvSpPr>
        <p:spPr>
          <a:xfrm>
            <a:off x="5615189" y="1721829"/>
            <a:ext cx="6576808" cy="3016210"/>
          </a:xfrm>
          <a:prstGeom prst="rect">
            <a:avLst/>
          </a:prstGeom>
        </p:spPr>
        <p:txBody>
          <a:bodyPr wrap="square">
            <a:spAutoFit/>
          </a:bodyPr>
          <a:lstStyle/>
          <a:p>
            <a:r>
              <a:rPr lang="en-US" altLang="zh-CN" dirty="0" smtClean="0">
                <a:latin typeface="Times New Roman" panose="02020603050405020304" pitchFamily="18" charset="0"/>
                <a:cs typeface="Times New Roman" panose="02020603050405020304" pitchFamily="18" charset="0"/>
              </a:rPr>
              <a:t>The methods described in part 2 are the mainstream methods and they have got good results, but all the methods need LR-HR image pairs, however, sometimes we can only get the HR images, so we need to process HR images to obtain LR images. Nevertheless, the SR models to train the LR images to generate HR images  are likely </a:t>
            </a:r>
            <a:r>
              <a:rPr lang="en-US" altLang="zh-CN" b="1" dirty="0" smtClean="0">
                <a:latin typeface="Times New Roman" panose="02020603050405020304" pitchFamily="18" charset="0"/>
                <a:cs typeface="Times New Roman" panose="02020603050405020304" pitchFamily="18" charset="0"/>
              </a:rPr>
              <a:t>reverse operations </a:t>
            </a:r>
            <a:r>
              <a:rPr lang="en-US" altLang="zh-CN" dirty="0" smtClean="0">
                <a:latin typeface="Times New Roman" panose="02020603050405020304" pitchFamily="18" charset="0"/>
                <a:cs typeface="Times New Roman" panose="02020603050405020304" pitchFamily="18" charset="0"/>
              </a:rPr>
              <a:t>of  pre-process.</a:t>
            </a:r>
          </a:p>
          <a:p>
            <a:r>
              <a:rPr lang="en-US" altLang="zh-CN" dirty="0" smtClean="0">
                <a:latin typeface="Times New Roman" panose="02020603050405020304" pitchFamily="18" charset="0"/>
                <a:cs typeface="Times New Roman" panose="02020603050405020304" pitchFamily="18" charset="0"/>
              </a:rPr>
              <a:t>In order to solve said problem, many researchers pay attention to unsupervised super-resolution which don’t require LR-HR image pairs.</a:t>
            </a:r>
          </a:p>
          <a:p>
            <a:endParaRPr lang="en-US" altLang="zh-CN" dirty="0">
              <a:latin typeface="Times New Roman" panose="02020603050405020304" pitchFamily="18" charset="0"/>
              <a:cs typeface="Times New Roman" panose="02020603050405020304" pitchFamily="18" charset="0"/>
            </a:endParaRPr>
          </a:p>
        </p:txBody>
      </p:sp>
      <p:pic>
        <p:nvPicPr>
          <p:cNvPr id="43" name="图片 4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36262" y="4182928"/>
            <a:ext cx="1756171" cy="1786328"/>
          </a:xfrm>
          <a:prstGeom prst="rect">
            <a:avLst/>
          </a:prstGeom>
        </p:spPr>
      </p:pic>
      <p:pic>
        <p:nvPicPr>
          <p:cNvPr id="44" name="图片 4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2194" y="1664018"/>
            <a:ext cx="2386095" cy="2386095"/>
          </a:xfrm>
          <a:prstGeom prst="rect">
            <a:avLst/>
          </a:prstGeom>
        </p:spPr>
      </p:pic>
      <p:sp>
        <p:nvSpPr>
          <p:cNvPr id="4" name="右弧形箭头 3"/>
          <p:cNvSpPr/>
          <p:nvPr/>
        </p:nvSpPr>
        <p:spPr>
          <a:xfrm rot="8507396">
            <a:off x="2132293" y="4129998"/>
            <a:ext cx="819473" cy="1639950"/>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3" name="右弧形箭头 22"/>
          <p:cNvSpPr/>
          <p:nvPr/>
        </p:nvSpPr>
        <p:spPr>
          <a:xfrm rot="18610974">
            <a:off x="3689245" y="2388031"/>
            <a:ext cx="819473" cy="1639950"/>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文本框 45"/>
          <p:cNvSpPr txBox="1"/>
          <p:nvPr/>
        </p:nvSpPr>
        <p:spPr>
          <a:xfrm>
            <a:off x="3711620" y="2246378"/>
            <a:ext cx="4783678" cy="1446548"/>
          </a:xfrm>
          <a:prstGeom prst="rect">
            <a:avLst/>
          </a:prstGeom>
          <a:noFill/>
        </p:spPr>
        <p:txBody>
          <a:bodyPr wrap="none" lIns="91438" tIns="45719" rIns="91438" bIns="45719" rtlCol="0">
            <a:spAutoFit/>
          </a:bodyPr>
          <a:lstStyle/>
          <a:p>
            <a:r>
              <a:rPr lang="en-US" altLang="zh-CN" sz="8800" dirty="0" smtClean="0">
                <a:ln w="0"/>
                <a:solidFill>
                  <a:schemeClr val="tx2"/>
                </a:solidFill>
                <a:latin typeface="微软雅黑" panose="020B0503020204020204" pitchFamily="34" charset="-122"/>
                <a:ea typeface="微软雅黑" panose="020B0503020204020204" pitchFamily="34" charset="-122"/>
              </a:rPr>
              <a:t>THANKS</a:t>
            </a:r>
            <a:endParaRPr lang="zh-CN" altLang="en-US" sz="8800" dirty="0">
              <a:ln w="0"/>
              <a:solidFill>
                <a:schemeClr val="tx2"/>
              </a:solidFill>
              <a:latin typeface="微软雅黑" panose="020B0503020204020204" pitchFamily="34" charset="-122"/>
              <a:ea typeface="微软雅黑" panose="020B0503020204020204" pitchFamily="34" charset="-122"/>
            </a:endParaRPr>
          </a:p>
        </p:txBody>
      </p:sp>
      <p:cxnSp>
        <p:nvCxnSpPr>
          <p:cNvPr id="54" name="直接连接符 53"/>
          <p:cNvCxnSpPr/>
          <p:nvPr/>
        </p:nvCxnSpPr>
        <p:spPr>
          <a:xfrm flipV="1">
            <a:off x="4230668" y="3853601"/>
            <a:ext cx="3660629" cy="4320"/>
          </a:xfrm>
          <a:prstGeom prst="line">
            <a:avLst/>
          </a:prstGeom>
          <a:ln w="3175">
            <a:solidFill>
              <a:schemeClr val="tx1">
                <a:lumMod val="50000"/>
                <a:lumOff val="50000"/>
                <a:alpha val="33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grpSp>
        <p:nvGrpSpPr>
          <p:cNvPr id="44" name="组 43"/>
          <p:cNvGrpSpPr/>
          <p:nvPr/>
        </p:nvGrpSpPr>
        <p:grpSpPr>
          <a:xfrm>
            <a:off x="11454106" y="252857"/>
            <a:ext cx="737892" cy="484288"/>
            <a:chOff x="11454105" y="252856"/>
            <a:chExt cx="737892" cy="484288"/>
          </a:xfrm>
        </p:grpSpPr>
        <p:grpSp>
          <p:nvGrpSpPr>
            <p:cNvPr id="63" name="组 62"/>
            <p:cNvGrpSpPr/>
            <p:nvPr/>
          </p:nvGrpSpPr>
          <p:grpSpPr>
            <a:xfrm>
              <a:off x="12039604" y="252856"/>
              <a:ext cx="152393" cy="484287"/>
              <a:chOff x="12039604" y="252856"/>
              <a:chExt cx="152393" cy="484287"/>
            </a:xfrm>
          </p:grpSpPr>
          <p:sp>
            <p:nvSpPr>
              <p:cNvPr id="67" name="圆角矩形 66"/>
              <p:cNvSpPr/>
              <p:nvPr/>
            </p:nvSpPr>
            <p:spPr>
              <a:xfrm rot="16200000" flipV="1">
                <a:off x="12072988" y="518121"/>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圆角矩形 67"/>
              <p:cNvSpPr/>
              <p:nvPr/>
            </p:nvSpPr>
            <p:spPr>
              <a:xfrm rot="16200000" flipV="1">
                <a:off x="12072988" y="618134"/>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圆角矩形 68"/>
              <p:cNvSpPr/>
              <p:nvPr/>
            </p:nvSpPr>
            <p:spPr>
              <a:xfrm rot="16200000" flipV="1">
                <a:off x="12072988" y="321750"/>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圆角矩形 69"/>
              <p:cNvSpPr/>
              <p:nvPr/>
            </p:nvSpPr>
            <p:spPr>
              <a:xfrm rot="16200000" flipV="1">
                <a:off x="12072988" y="42176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圆角矩形 70"/>
              <p:cNvSpPr/>
              <p:nvPr/>
            </p:nvSpPr>
            <p:spPr>
              <a:xfrm rot="16200000" flipV="1">
                <a:off x="12072987" y="21947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4" name="组合 99"/>
            <p:cNvGrpSpPr/>
            <p:nvPr/>
          </p:nvGrpSpPr>
          <p:grpSpPr>
            <a:xfrm>
              <a:off x="11454105" y="252857"/>
              <a:ext cx="491115" cy="484287"/>
              <a:chOff x="1528923" y="220268"/>
              <a:chExt cx="1284096" cy="1266241"/>
            </a:xfrm>
          </p:grpSpPr>
          <p:sp>
            <p:nvSpPr>
              <p:cNvPr id="65" name="圆角矩形 64"/>
              <p:cNvSpPr/>
              <p:nvPr/>
            </p:nvSpPr>
            <p:spPr>
              <a:xfrm rot="16200000" flipV="1">
                <a:off x="1537850" y="211341"/>
                <a:ext cx="1266241" cy="1284096"/>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Freeform 96"/>
              <p:cNvSpPr/>
              <p:nvPr/>
            </p:nvSpPr>
            <p:spPr bwMode="auto">
              <a:xfrm>
                <a:off x="1804148" y="499514"/>
                <a:ext cx="733647" cy="707752"/>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grpSp>
      </p:grpSp>
      <p:sp>
        <p:nvSpPr>
          <p:cNvPr id="72" name="矩形 71"/>
          <p:cNvSpPr/>
          <p:nvPr/>
        </p:nvSpPr>
        <p:spPr>
          <a:xfrm>
            <a:off x="-8551" y="5623749"/>
            <a:ext cx="12192000" cy="1234251"/>
          </a:xfrm>
          <a:prstGeom prst="rect">
            <a:avLst/>
          </a:prstGeom>
          <a:gradFill>
            <a:gsLst>
              <a:gs pos="0">
                <a:schemeClr val="accent1">
                  <a:lumMod val="5000"/>
                  <a:lumOff val="95000"/>
                  <a:alpha val="0"/>
                </a:schemeClr>
              </a:gs>
              <a:gs pos="78000">
                <a:schemeClr val="accent5"/>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grpSp>
        <p:nvGrpSpPr>
          <p:cNvPr id="73" name="组合 60"/>
          <p:cNvGrpSpPr/>
          <p:nvPr/>
        </p:nvGrpSpPr>
        <p:grpSpPr>
          <a:xfrm rot="16200000">
            <a:off x="11436485" y="6057840"/>
            <a:ext cx="1271471" cy="363349"/>
            <a:chOff x="6507038" y="462977"/>
            <a:chExt cx="2430800" cy="471379"/>
          </a:xfrm>
        </p:grpSpPr>
        <p:grpSp>
          <p:nvGrpSpPr>
            <p:cNvPr id="74" name="组合 61"/>
            <p:cNvGrpSpPr/>
            <p:nvPr/>
          </p:nvGrpSpPr>
          <p:grpSpPr>
            <a:xfrm flipV="1">
              <a:off x="6507038" y="462977"/>
              <a:ext cx="1917435" cy="471379"/>
              <a:chOff x="810775" y="1533962"/>
              <a:chExt cx="7782374" cy="1913206"/>
            </a:xfrm>
          </p:grpSpPr>
          <p:sp>
            <p:nvSpPr>
              <p:cNvPr id="76" name="圆角矩形 75"/>
              <p:cNvSpPr/>
              <p:nvPr/>
            </p:nvSpPr>
            <p:spPr>
              <a:xfrm>
                <a:off x="2848247" y="1533962"/>
                <a:ext cx="1744394" cy="1913206"/>
              </a:xfrm>
              <a:prstGeom prst="roundRect">
                <a:avLst>
                  <a:gd name="adj" fmla="val 5039"/>
                </a:avLst>
              </a:prstGeom>
              <a:solidFill>
                <a:schemeClr val="accent5">
                  <a:lumMod val="60000"/>
                  <a:lumOff val="4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圆角矩形 76"/>
              <p:cNvSpPr/>
              <p:nvPr/>
            </p:nvSpPr>
            <p:spPr>
              <a:xfrm>
                <a:off x="810775" y="1533962"/>
                <a:ext cx="1744394" cy="1913206"/>
              </a:xfrm>
              <a:prstGeom prst="roundRect">
                <a:avLst>
                  <a:gd name="adj" fmla="val 5039"/>
                </a:avLst>
              </a:prstGeom>
              <a:solidFill>
                <a:schemeClr val="accent5">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圆角矩形 77"/>
              <p:cNvSpPr/>
              <p:nvPr/>
            </p:nvSpPr>
            <p:spPr>
              <a:xfrm>
                <a:off x="6848755" y="1533962"/>
                <a:ext cx="1744394" cy="1913206"/>
              </a:xfrm>
              <a:prstGeom prst="roundRect">
                <a:avLst>
                  <a:gd name="adj" fmla="val 5039"/>
                </a:avLst>
              </a:prstGeom>
              <a:solidFill>
                <a:schemeClr val="accent5">
                  <a:lumMod val="60000"/>
                  <a:lumOff val="4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圆角矩形 78"/>
              <p:cNvSpPr/>
              <p:nvPr/>
            </p:nvSpPr>
            <p:spPr>
              <a:xfrm>
                <a:off x="4811283" y="1533962"/>
                <a:ext cx="1744394" cy="1913206"/>
              </a:xfrm>
              <a:prstGeom prst="roundRect">
                <a:avLst>
                  <a:gd name="adj" fmla="val 5039"/>
                </a:avLst>
              </a:prstGeom>
              <a:solidFill>
                <a:schemeClr val="accent5">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5" name="圆角矩形 74"/>
            <p:cNvSpPr/>
            <p:nvPr/>
          </p:nvSpPr>
          <p:spPr>
            <a:xfrm flipV="1">
              <a:off x="8508051" y="462977"/>
              <a:ext cx="429787" cy="471379"/>
            </a:xfrm>
            <a:prstGeom prst="roundRect">
              <a:avLst>
                <a:gd name="adj" fmla="val 5039"/>
              </a:avLst>
            </a:prstGeom>
            <a:solidFill>
              <a:schemeClr val="accent5">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1" name="圆角矩形 80"/>
          <p:cNvSpPr/>
          <p:nvPr/>
        </p:nvSpPr>
        <p:spPr>
          <a:xfrm rot="16200000" flipV="1">
            <a:off x="10447003" y="5586366"/>
            <a:ext cx="1282079" cy="1300156"/>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82" name="Freeform 96"/>
          <p:cNvSpPr/>
          <p:nvPr/>
        </p:nvSpPr>
        <p:spPr bwMode="auto">
          <a:xfrm>
            <a:off x="10716633" y="5878142"/>
            <a:ext cx="742823" cy="716604"/>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36" tIns="45718" rIns="91436" bIns="45718" numCol="1" anchor="t" anchorCtr="0" compatLnSpc="1"/>
          <a:lstStyle/>
          <a:p>
            <a:endParaRPr lang="zh-CN" altLang="en-US">
              <a:solidFill>
                <a:srgbClr val="AD1C21"/>
              </a:solidFill>
            </a:endParaRPr>
          </a:p>
        </p:txBody>
      </p:sp>
    </p:spTree>
  </p:cSld>
  <p:clrMapOvr>
    <a:masterClrMapping/>
  </p:clrMapOvr>
  <p:transition spd="slow">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 3"/>
          <p:cNvGrpSpPr/>
          <p:nvPr/>
        </p:nvGrpSpPr>
        <p:grpSpPr>
          <a:xfrm>
            <a:off x="-21102" y="2847434"/>
            <a:ext cx="12213103" cy="1296345"/>
            <a:chOff x="-21102" y="2847433"/>
            <a:chExt cx="12213102" cy="1296345"/>
          </a:xfrm>
        </p:grpSpPr>
        <p:sp>
          <p:nvSpPr>
            <p:cNvPr id="51" name="矩形 50"/>
            <p:cNvSpPr/>
            <p:nvPr/>
          </p:nvSpPr>
          <p:spPr>
            <a:xfrm flipH="1">
              <a:off x="0" y="2872348"/>
              <a:ext cx="12192000" cy="1252063"/>
            </a:xfrm>
            <a:prstGeom prst="rect">
              <a:avLst/>
            </a:prstGeom>
            <a:gradFill>
              <a:gsLst>
                <a:gs pos="0">
                  <a:schemeClr val="accent1">
                    <a:lumMod val="5000"/>
                    <a:lumOff val="95000"/>
                    <a:alpha val="0"/>
                  </a:schemeClr>
                </a:gs>
                <a:gs pos="78000">
                  <a:schemeClr val="accent5"/>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圆角矩形 39"/>
            <p:cNvSpPr/>
            <p:nvPr/>
          </p:nvSpPr>
          <p:spPr>
            <a:xfrm rot="10800000" flipV="1">
              <a:off x="464451" y="2847433"/>
              <a:ext cx="1273995" cy="1291039"/>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altLang="zh-CN" sz="6000" dirty="0"/>
                <a:t>1</a:t>
              </a:r>
              <a:endParaRPr lang="zh-CN" altLang="en-US" sz="6000" dirty="0"/>
            </a:p>
          </p:txBody>
        </p:sp>
        <p:sp>
          <p:nvSpPr>
            <p:cNvPr id="42" name="文本框 41"/>
            <p:cNvSpPr txBox="1"/>
            <p:nvPr/>
          </p:nvSpPr>
          <p:spPr>
            <a:xfrm>
              <a:off x="9015674" y="3077396"/>
              <a:ext cx="2954651" cy="830995"/>
            </a:xfrm>
            <a:prstGeom prst="rect">
              <a:avLst/>
            </a:prstGeom>
            <a:noFill/>
          </p:spPr>
          <p:txBody>
            <a:bodyPr wrap="none" lIns="91438" tIns="45719" rIns="91438" bIns="45719" rtlCol="0">
              <a:spAutoFit/>
            </a:bodyPr>
            <a:lstStyle/>
            <a:p>
              <a:r>
                <a:rPr lang="zh-CN" altLang="en-US" sz="4800" spc="600" dirty="0" smtClean="0">
                  <a:solidFill>
                    <a:schemeClr val="bg1"/>
                  </a:solidFill>
                  <a:latin typeface="微软雅黑" panose="020B0503020204020204" pitchFamily="34" charset="-122"/>
                  <a:ea typeface="微软雅黑" panose="020B0503020204020204" pitchFamily="34" charset="-122"/>
                </a:rPr>
                <a:t>研究简介</a:t>
              </a:r>
              <a:endParaRPr lang="zh-CN" altLang="en-US" sz="4800" spc="600" dirty="0">
                <a:solidFill>
                  <a:schemeClr val="bg1"/>
                </a:solidFill>
                <a:latin typeface="微软雅黑" panose="020B0503020204020204" pitchFamily="34" charset="-122"/>
                <a:ea typeface="微软雅黑" panose="020B0503020204020204" pitchFamily="34" charset="-122"/>
              </a:endParaRPr>
            </a:p>
          </p:txBody>
        </p:sp>
        <p:grpSp>
          <p:nvGrpSpPr>
            <p:cNvPr id="3" name="组 2"/>
            <p:cNvGrpSpPr/>
            <p:nvPr/>
          </p:nvGrpSpPr>
          <p:grpSpPr>
            <a:xfrm>
              <a:off x="-21102" y="2858492"/>
              <a:ext cx="242777" cy="1285286"/>
              <a:chOff x="-21102" y="2858492"/>
              <a:chExt cx="242777" cy="1285286"/>
            </a:xfrm>
          </p:grpSpPr>
          <p:sp>
            <p:nvSpPr>
              <p:cNvPr id="46" name="圆角矩形 45"/>
              <p:cNvSpPr/>
              <p:nvPr/>
            </p:nvSpPr>
            <p:spPr>
              <a:xfrm rot="16200000" flipV="1">
                <a:off x="-13338" y="3643334"/>
                <a:ext cx="227250" cy="242777"/>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圆角矩形 46"/>
              <p:cNvSpPr/>
              <p:nvPr/>
            </p:nvSpPr>
            <p:spPr>
              <a:xfrm rot="16200000" flipV="1">
                <a:off x="-13338" y="3908764"/>
                <a:ext cx="227250" cy="242777"/>
              </a:xfrm>
              <a:prstGeom prst="roundRect">
                <a:avLst>
                  <a:gd name="adj" fmla="val 5039"/>
                </a:avLst>
              </a:prstGeom>
              <a:solidFill>
                <a:schemeClr val="accent5">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圆角矩形 47"/>
              <p:cNvSpPr/>
              <p:nvPr/>
            </p:nvSpPr>
            <p:spPr>
              <a:xfrm rot="16200000" flipV="1">
                <a:off x="-13338" y="3122170"/>
                <a:ext cx="227250" cy="242777"/>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圆角矩形 48"/>
              <p:cNvSpPr/>
              <p:nvPr/>
            </p:nvSpPr>
            <p:spPr>
              <a:xfrm rot="16200000" flipV="1">
                <a:off x="-13338" y="3387600"/>
                <a:ext cx="227250" cy="242777"/>
              </a:xfrm>
              <a:prstGeom prst="roundRect">
                <a:avLst>
                  <a:gd name="adj" fmla="val 5039"/>
                </a:avLst>
              </a:prstGeom>
              <a:solidFill>
                <a:schemeClr val="accent5">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圆角矩形 44"/>
              <p:cNvSpPr/>
              <p:nvPr/>
            </p:nvSpPr>
            <p:spPr>
              <a:xfrm rot="16200000" flipV="1">
                <a:off x="-13338" y="2850728"/>
                <a:ext cx="227250" cy="242777"/>
              </a:xfrm>
              <a:prstGeom prst="roundRect">
                <a:avLst>
                  <a:gd name="adj" fmla="val 5039"/>
                </a:avLst>
              </a:prstGeom>
              <a:solidFill>
                <a:schemeClr val="accent5">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3" name="矩形 52"/>
            <p:cNvSpPr/>
            <p:nvPr/>
          </p:nvSpPr>
          <p:spPr>
            <a:xfrm>
              <a:off x="4696639" y="3264361"/>
              <a:ext cx="4427875" cy="461663"/>
            </a:xfrm>
            <a:prstGeom prst="rect">
              <a:avLst/>
            </a:prstGeom>
          </p:spPr>
          <p:txBody>
            <a:bodyPr wrap="none" lIns="91438" tIns="45719" rIns="91438" bIns="45719">
              <a:spAutoFit/>
            </a:bodyPr>
            <a:lstStyle/>
            <a:p>
              <a:pPr algn="ctr"/>
              <a:r>
                <a:rPr lang="en-US" altLang="zh-CN" sz="2400" dirty="0">
                  <a:solidFill>
                    <a:schemeClr val="bg1"/>
                  </a:solidFill>
                  <a:latin typeface="微软雅黑" panose="020B0503020204020204" pitchFamily="34" charset="-122"/>
                  <a:ea typeface="微软雅黑" panose="020B0503020204020204" pitchFamily="34" charset="-122"/>
                </a:rPr>
                <a:t>RESEARCH </a:t>
              </a:r>
              <a:r>
                <a:rPr lang="en-US" altLang="zh-CN" sz="2400" dirty="0" smtClean="0">
                  <a:solidFill>
                    <a:schemeClr val="bg1"/>
                  </a:solidFill>
                  <a:latin typeface="微软雅黑" panose="020B0503020204020204" pitchFamily="34" charset="-122"/>
                  <a:ea typeface="微软雅黑" panose="020B0503020204020204" pitchFamily="34" charset="-122"/>
                </a:rPr>
                <a:t>INTRODUCTIONS</a:t>
              </a:r>
              <a:endParaRPr lang="en-US" altLang="zh-CN" sz="2400" dirty="0">
                <a:solidFill>
                  <a:schemeClr val="bg1"/>
                </a:solidFill>
                <a:latin typeface="微软雅黑" panose="020B0503020204020204" pitchFamily="34" charset="-122"/>
                <a:ea typeface="微软雅黑" panose="020B0503020204020204" pitchFamily="34" charset="-122"/>
              </a:endParaRPr>
            </a:p>
          </p:txBody>
        </p:sp>
      </p:grpSp>
      <p:grpSp>
        <p:nvGrpSpPr>
          <p:cNvPr id="28" name="组 27"/>
          <p:cNvGrpSpPr/>
          <p:nvPr/>
        </p:nvGrpSpPr>
        <p:grpSpPr>
          <a:xfrm>
            <a:off x="11454106" y="252857"/>
            <a:ext cx="737892" cy="484288"/>
            <a:chOff x="11454105" y="252856"/>
            <a:chExt cx="737892" cy="484288"/>
          </a:xfrm>
        </p:grpSpPr>
        <p:grpSp>
          <p:nvGrpSpPr>
            <p:cNvPr id="30" name="组 29"/>
            <p:cNvGrpSpPr/>
            <p:nvPr/>
          </p:nvGrpSpPr>
          <p:grpSpPr>
            <a:xfrm>
              <a:off x="12039604" y="252856"/>
              <a:ext cx="152393" cy="484287"/>
              <a:chOff x="12039604" y="252856"/>
              <a:chExt cx="152393" cy="484287"/>
            </a:xfrm>
          </p:grpSpPr>
          <p:sp>
            <p:nvSpPr>
              <p:cNvPr id="34" name="圆角矩形 33"/>
              <p:cNvSpPr/>
              <p:nvPr/>
            </p:nvSpPr>
            <p:spPr>
              <a:xfrm rot="16200000" flipV="1">
                <a:off x="12072988" y="518121"/>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圆角矩形 34"/>
              <p:cNvSpPr/>
              <p:nvPr/>
            </p:nvSpPr>
            <p:spPr>
              <a:xfrm rot="16200000" flipV="1">
                <a:off x="12072988" y="618134"/>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圆角矩形 35"/>
              <p:cNvSpPr/>
              <p:nvPr/>
            </p:nvSpPr>
            <p:spPr>
              <a:xfrm rot="16200000" flipV="1">
                <a:off x="12072988" y="321750"/>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圆角矩形 36"/>
              <p:cNvSpPr/>
              <p:nvPr/>
            </p:nvSpPr>
            <p:spPr>
              <a:xfrm rot="16200000" flipV="1">
                <a:off x="12072988" y="42176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圆角矩形 37"/>
              <p:cNvSpPr/>
              <p:nvPr/>
            </p:nvSpPr>
            <p:spPr>
              <a:xfrm rot="16200000" flipV="1">
                <a:off x="12072987" y="21947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1" name="组合 99"/>
            <p:cNvGrpSpPr/>
            <p:nvPr/>
          </p:nvGrpSpPr>
          <p:grpSpPr>
            <a:xfrm>
              <a:off x="11454105" y="252857"/>
              <a:ext cx="491115" cy="484287"/>
              <a:chOff x="1528923" y="220268"/>
              <a:chExt cx="1284096" cy="1266241"/>
            </a:xfrm>
          </p:grpSpPr>
          <p:sp>
            <p:nvSpPr>
              <p:cNvPr id="32" name="圆角矩形 31"/>
              <p:cNvSpPr/>
              <p:nvPr/>
            </p:nvSpPr>
            <p:spPr>
              <a:xfrm rot="16200000" flipV="1">
                <a:off x="1537850" y="211341"/>
                <a:ext cx="1266241" cy="1284096"/>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Freeform 96"/>
              <p:cNvSpPr/>
              <p:nvPr/>
            </p:nvSpPr>
            <p:spPr bwMode="auto">
              <a:xfrm>
                <a:off x="1804148" y="499514"/>
                <a:ext cx="733647" cy="707752"/>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grpSp>
      </p:grpSp>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圆角矩形 55"/>
          <p:cNvSpPr/>
          <p:nvPr/>
        </p:nvSpPr>
        <p:spPr>
          <a:xfrm>
            <a:off x="2" y="2065436"/>
            <a:ext cx="12197665" cy="4170219"/>
          </a:xfrm>
          <a:prstGeom prst="roundRect">
            <a:avLst>
              <a:gd name="adj" fmla="val 0"/>
            </a:avLst>
          </a:prstGeom>
          <a:solidFill>
            <a:srgbClr val="4472C4">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41" name="矩形 40"/>
          <p:cNvSpPr/>
          <p:nvPr/>
        </p:nvSpPr>
        <p:spPr>
          <a:xfrm>
            <a:off x="2438403" y="252859"/>
            <a:ext cx="9753599" cy="484285"/>
          </a:xfrm>
          <a:prstGeom prst="rect">
            <a:avLst/>
          </a:prstGeom>
          <a:gradFill>
            <a:gsLst>
              <a:gs pos="0">
                <a:schemeClr val="accent1">
                  <a:lumMod val="5000"/>
                  <a:lumOff val="95000"/>
                  <a:alpha val="0"/>
                </a:schemeClr>
              </a:gs>
              <a:gs pos="78000">
                <a:schemeClr val="accent5"/>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44" name="圆角矩形 43"/>
          <p:cNvSpPr/>
          <p:nvPr/>
        </p:nvSpPr>
        <p:spPr>
          <a:xfrm rot="10800000" flipV="1">
            <a:off x="-5664" y="249441"/>
            <a:ext cx="484287" cy="491115"/>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1</a:t>
            </a:r>
            <a:endParaRPr lang="zh-CN" altLang="en-US" sz="3600" dirty="0"/>
          </a:p>
        </p:txBody>
      </p:sp>
      <p:sp>
        <p:nvSpPr>
          <p:cNvPr id="45" name="文本框 44"/>
          <p:cNvSpPr txBox="1"/>
          <p:nvPr/>
        </p:nvSpPr>
        <p:spPr>
          <a:xfrm>
            <a:off x="647718" y="267581"/>
            <a:ext cx="1723541" cy="461661"/>
          </a:xfrm>
          <a:prstGeom prst="rect">
            <a:avLst/>
          </a:prstGeom>
          <a:noFill/>
        </p:spPr>
        <p:txBody>
          <a:bodyPr wrap="none" lIns="91436" tIns="45718" rIns="91436" bIns="45718" rtlCol="0">
            <a:spAutoFit/>
          </a:bodyPr>
          <a:lstStyle/>
          <a:p>
            <a:r>
              <a:rPr lang="zh-CN" altLang="en-US" sz="2400" spc="600" dirty="0" smtClean="0">
                <a:solidFill>
                  <a:schemeClr val="tx2"/>
                </a:solidFill>
                <a:latin typeface="微软雅黑" panose="020B0503020204020204" pitchFamily="34" charset="-122"/>
                <a:ea typeface="微软雅黑" panose="020B0503020204020204" pitchFamily="34" charset="-122"/>
              </a:rPr>
              <a:t>研究</a:t>
            </a:r>
            <a:r>
              <a:rPr lang="zh-CN" altLang="en-US" sz="2400" spc="600" dirty="0">
                <a:solidFill>
                  <a:schemeClr val="tx2"/>
                </a:solidFill>
                <a:latin typeface="微软雅黑" panose="020B0503020204020204" pitchFamily="34" charset="-122"/>
                <a:ea typeface="微软雅黑" panose="020B0503020204020204" pitchFamily="34" charset="-122"/>
              </a:rPr>
              <a:t>简介</a:t>
            </a:r>
          </a:p>
        </p:txBody>
      </p:sp>
      <p:sp>
        <p:nvSpPr>
          <p:cNvPr id="46" name="矩形 45"/>
          <p:cNvSpPr/>
          <p:nvPr/>
        </p:nvSpPr>
        <p:spPr>
          <a:xfrm>
            <a:off x="2426563" y="324999"/>
            <a:ext cx="3552311" cy="384717"/>
          </a:xfrm>
          <a:prstGeom prst="rect">
            <a:avLst/>
          </a:prstGeom>
        </p:spPr>
        <p:txBody>
          <a:bodyPr wrap="none" lIns="91436" tIns="45718" rIns="91436" bIns="45718">
            <a:spAutoFit/>
          </a:bodyPr>
          <a:lstStyle/>
          <a:p>
            <a:pPr algn="ctr"/>
            <a:r>
              <a:rPr lang="en-US" altLang="zh-CN" dirty="0">
                <a:solidFill>
                  <a:schemeClr val="bg1"/>
                </a:solidFill>
                <a:latin typeface="微软雅黑" panose="020B0503020204020204" pitchFamily="34" charset="-122"/>
                <a:ea typeface="微软雅黑" panose="020B0503020204020204" pitchFamily="34" charset="-122"/>
              </a:rPr>
              <a:t>RESEARCH </a:t>
            </a:r>
            <a:r>
              <a:rPr lang="en-US" altLang="zh-CN" dirty="0" smtClean="0">
                <a:solidFill>
                  <a:schemeClr val="bg1"/>
                </a:solidFill>
                <a:latin typeface="微软雅黑" panose="020B0503020204020204" pitchFamily="34" charset="-122"/>
                <a:ea typeface="微软雅黑" panose="020B0503020204020204" pitchFamily="34" charset="-122"/>
              </a:rPr>
              <a:t>INTRODUCTIONS</a:t>
            </a:r>
            <a:endParaRPr lang="en-US" altLang="zh-CN" dirty="0">
              <a:solidFill>
                <a:schemeClr val="bg1"/>
              </a:solidFill>
              <a:latin typeface="微软雅黑" panose="020B0503020204020204" pitchFamily="34" charset="-122"/>
              <a:ea typeface="微软雅黑" panose="020B0503020204020204" pitchFamily="34" charset="-122"/>
            </a:endParaRPr>
          </a:p>
        </p:txBody>
      </p:sp>
      <p:grpSp>
        <p:nvGrpSpPr>
          <p:cNvPr id="43" name="组 42"/>
          <p:cNvGrpSpPr/>
          <p:nvPr/>
        </p:nvGrpSpPr>
        <p:grpSpPr>
          <a:xfrm>
            <a:off x="11454106" y="252857"/>
            <a:ext cx="737892" cy="484288"/>
            <a:chOff x="11454105" y="252856"/>
            <a:chExt cx="737892" cy="484288"/>
          </a:xfrm>
        </p:grpSpPr>
        <p:grpSp>
          <p:nvGrpSpPr>
            <p:cNvPr id="50" name="组 49"/>
            <p:cNvGrpSpPr/>
            <p:nvPr/>
          </p:nvGrpSpPr>
          <p:grpSpPr>
            <a:xfrm>
              <a:off x="12039604" y="252856"/>
              <a:ext cx="152393" cy="484287"/>
              <a:chOff x="12039604" y="252856"/>
              <a:chExt cx="152393" cy="484287"/>
            </a:xfrm>
          </p:grpSpPr>
          <p:sp>
            <p:nvSpPr>
              <p:cNvPr id="54" name="圆角矩形 53"/>
              <p:cNvSpPr/>
              <p:nvPr/>
            </p:nvSpPr>
            <p:spPr>
              <a:xfrm rot="16200000" flipV="1">
                <a:off x="12072988" y="518121"/>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圆角矩形 54"/>
              <p:cNvSpPr/>
              <p:nvPr/>
            </p:nvSpPr>
            <p:spPr>
              <a:xfrm rot="16200000" flipV="1">
                <a:off x="12072988" y="618134"/>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圆角矩形 70"/>
              <p:cNvSpPr/>
              <p:nvPr/>
            </p:nvSpPr>
            <p:spPr>
              <a:xfrm rot="16200000" flipV="1">
                <a:off x="12072988" y="321750"/>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圆角矩形 71"/>
              <p:cNvSpPr/>
              <p:nvPr/>
            </p:nvSpPr>
            <p:spPr>
              <a:xfrm rot="16200000" flipV="1">
                <a:off x="12072988" y="42176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圆角矩形 72"/>
              <p:cNvSpPr/>
              <p:nvPr/>
            </p:nvSpPr>
            <p:spPr>
              <a:xfrm rot="16200000" flipV="1">
                <a:off x="12072987" y="21947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1" name="组合 99"/>
            <p:cNvGrpSpPr/>
            <p:nvPr/>
          </p:nvGrpSpPr>
          <p:grpSpPr>
            <a:xfrm>
              <a:off x="11454105" y="252857"/>
              <a:ext cx="491115" cy="484287"/>
              <a:chOff x="1528923" y="220268"/>
              <a:chExt cx="1284096" cy="1266241"/>
            </a:xfrm>
          </p:grpSpPr>
          <p:sp>
            <p:nvSpPr>
              <p:cNvPr id="52" name="圆角矩形 51"/>
              <p:cNvSpPr/>
              <p:nvPr/>
            </p:nvSpPr>
            <p:spPr>
              <a:xfrm rot="16200000" flipV="1">
                <a:off x="1537850" y="211341"/>
                <a:ext cx="1266241" cy="1284096"/>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Freeform 96"/>
              <p:cNvSpPr/>
              <p:nvPr/>
            </p:nvSpPr>
            <p:spPr bwMode="auto">
              <a:xfrm>
                <a:off x="1804148" y="499514"/>
                <a:ext cx="733647" cy="707752"/>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grpSp>
      </p:grpSp>
      <p:sp>
        <p:nvSpPr>
          <p:cNvPr id="2" name="矩形 1"/>
          <p:cNvSpPr/>
          <p:nvPr/>
        </p:nvSpPr>
        <p:spPr>
          <a:xfrm>
            <a:off x="617807" y="3000729"/>
            <a:ext cx="10767476" cy="2719204"/>
          </a:xfrm>
          <a:prstGeom prst="rect">
            <a:avLst/>
          </a:prstGeom>
        </p:spPr>
        <p:txBody>
          <a:bodyPr wrap="square" lIns="91438" tIns="45719" rIns="91438" bIns="45719">
            <a:spAutoFit/>
          </a:bodyPr>
          <a:lstStyle/>
          <a:p>
            <a:pPr>
              <a:lnSpc>
                <a:spcPct val="130000"/>
              </a:lnSpc>
            </a:pP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Image super-resolution(SR), which refers to process of </a:t>
            </a:r>
            <a:r>
              <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rPr>
              <a:t>recovering</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 high-resolution(HR) images </a:t>
            </a:r>
            <a:r>
              <a:rPr lang="en-US" altLang="zh-CN" sz="2000" dirty="0" smtClean="0">
                <a:latin typeface="Times New Roman" panose="02020603050405020304" pitchFamily="18" charset="0"/>
                <a:ea typeface="微软雅黑" panose="020B0503020204020204" pitchFamily="34" charset="-122"/>
                <a:cs typeface="Times New Roman" panose="02020603050405020304" pitchFamily="18" charset="0"/>
              </a:rPr>
              <a:t>from low-resolution(LR</a:t>
            </a:r>
            <a:r>
              <a:rPr lang="en-US" altLang="zh-CN" sz="2000" dirty="0" smtClean="0">
                <a:latin typeface="微软雅黑" panose="020B0503020204020204" pitchFamily="34" charset="-122"/>
                <a:ea typeface="微软雅黑" panose="020B0503020204020204" pitchFamily="34" charset="-122"/>
              </a:rPr>
              <a:t>) </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images, is an important class of image processing techniques in computer vision and image processing.</a:t>
            </a:r>
          </a:p>
          <a:p>
            <a:pPr>
              <a:lnSpc>
                <a:spcPct val="130000"/>
              </a:lnSpc>
            </a:pP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It enjoys a wide range of real-word applications, such as medical image, surveillance an security, amongst others.</a:t>
            </a:r>
          </a:p>
          <a:p>
            <a:pPr>
              <a:lnSpc>
                <a:spcPct val="130000"/>
              </a:lnSpc>
            </a:pPr>
            <a:endParaRPr lang="zh-CN" altLang="en-US" dirty="0">
              <a:solidFill>
                <a:schemeClr val="bg1"/>
              </a:solidFill>
              <a:latin typeface="微软雅黑" panose="020B0503020204020204" pitchFamily="34" charset="-122"/>
              <a:ea typeface="微软雅黑" panose="020B0503020204020204" pitchFamily="34" charset="-122"/>
            </a:endParaRPr>
          </a:p>
          <a:p>
            <a:pPr algn="ctr"/>
            <a:endParaRPr lang="en-US" altLang="zh-CN" sz="1600" dirty="0">
              <a:solidFill>
                <a:schemeClr val="bg1"/>
              </a:solidFill>
              <a:latin typeface="微软雅黑" panose="020B0503020204020204" pitchFamily="34" charset="-122"/>
              <a:ea typeface="微软雅黑" panose="020B0503020204020204" pitchFamily="34" charset="-122"/>
            </a:endParaRPr>
          </a:p>
        </p:txBody>
      </p:sp>
      <p:sp>
        <p:nvSpPr>
          <p:cNvPr id="22" name="文本框 21"/>
          <p:cNvSpPr txBox="1"/>
          <p:nvPr/>
        </p:nvSpPr>
        <p:spPr>
          <a:xfrm>
            <a:off x="9284090" y="314534"/>
            <a:ext cx="2170011" cy="323163"/>
          </a:xfrm>
          <a:prstGeom prst="rect">
            <a:avLst/>
          </a:prstGeom>
          <a:noFill/>
        </p:spPr>
        <p:txBody>
          <a:bodyPr wrap="square" lIns="91438" tIns="45719" rIns="91438" bIns="45719" rtlCol="0">
            <a:spAutoFit/>
          </a:bodyPr>
          <a:lstStyle/>
          <a:p>
            <a:pPr algn="r"/>
            <a:r>
              <a:rPr lang="zh-CN" altLang="en-US" sz="1500" dirty="0" smtClean="0">
                <a:solidFill>
                  <a:schemeClr val="tx1">
                    <a:lumMod val="50000"/>
                    <a:lumOff val="50000"/>
                  </a:schemeClr>
                </a:solidFill>
                <a:latin typeface="微软雅黑" panose="020B0503020204020204" pitchFamily="34" charset="-122"/>
                <a:ea typeface="微软雅黑" panose="020B0503020204020204" pitchFamily="34" charset="-122"/>
              </a:rPr>
              <a:t>中国石油大学</a:t>
            </a:r>
            <a:endParaRPr lang="zh-CN" altLang="en-US" sz="1500" dirty="0">
              <a:solidFill>
                <a:schemeClr val="tx1">
                  <a:lumMod val="50000"/>
                  <a:lumOff val="50000"/>
                </a:schemeClr>
              </a:solidFill>
              <a:latin typeface="Segoe UI Semilight" panose="020B0402040204020203" pitchFamily="34" charset="0"/>
              <a:ea typeface="微软雅黑" panose="020B0503020204020204" pitchFamily="34" charset="-122"/>
              <a:cs typeface="Segoe UI Semilight" panose="020B0402040204020203" pitchFamily="34" charset="0"/>
            </a:endParaRPr>
          </a:p>
        </p:txBody>
      </p:sp>
    </p:spTree>
  </p:cSld>
  <p:clrMapOvr>
    <a:masterClrMapping/>
  </p:clrMapOvr>
  <p:transition spd="slow">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76" name="直接连接符 375"/>
          <p:cNvCxnSpPr/>
          <p:nvPr/>
        </p:nvCxnSpPr>
        <p:spPr>
          <a:xfrm>
            <a:off x="620874" y="2111364"/>
            <a:ext cx="2905225" cy="1611"/>
          </a:xfrm>
          <a:prstGeom prst="line">
            <a:avLst/>
          </a:prstGeom>
          <a:ln w="3175">
            <a:solidFill>
              <a:schemeClr val="tx1">
                <a:lumMod val="50000"/>
                <a:lumOff val="50000"/>
                <a:alpha val="33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cxnSp>
        <p:nvCxnSpPr>
          <p:cNvPr id="381" name="直接连接符 380"/>
          <p:cNvCxnSpPr/>
          <p:nvPr/>
        </p:nvCxnSpPr>
        <p:spPr>
          <a:xfrm>
            <a:off x="620874" y="4454696"/>
            <a:ext cx="2905225" cy="1611"/>
          </a:xfrm>
          <a:prstGeom prst="line">
            <a:avLst/>
          </a:prstGeom>
          <a:ln w="3175">
            <a:solidFill>
              <a:schemeClr val="tx1">
                <a:lumMod val="50000"/>
                <a:lumOff val="50000"/>
                <a:alpha val="33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sp>
        <p:nvSpPr>
          <p:cNvPr id="394" name="矩形 393"/>
          <p:cNvSpPr/>
          <p:nvPr/>
        </p:nvSpPr>
        <p:spPr>
          <a:xfrm>
            <a:off x="2438403" y="252859"/>
            <a:ext cx="9753599" cy="484285"/>
          </a:xfrm>
          <a:prstGeom prst="rect">
            <a:avLst/>
          </a:prstGeom>
          <a:gradFill>
            <a:gsLst>
              <a:gs pos="0">
                <a:schemeClr val="accent1">
                  <a:lumMod val="5000"/>
                  <a:lumOff val="95000"/>
                  <a:alpha val="0"/>
                </a:schemeClr>
              </a:gs>
              <a:gs pos="78000">
                <a:schemeClr val="accent5"/>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395" name="圆角矩形 394"/>
          <p:cNvSpPr/>
          <p:nvPr/>
        </p:nvSpPr>
        <p:spPr>
          <a:xfrm rot="10800000" flipV="1">
            <a:off x="-5664" y="249441"/>
            <a:ext cx="484287" cy="491115"/>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1</a:t>
            </a:r>
            <a:endParaRPr lang="zh-CN" altLang="en-US" sz="3600" dirty="0"/>
          </a:p>
        </p:txBody>
      </p:sp>
      <p:sp>
        <p:nvSpPr>
          <p:cNvPr id="396" name="文本框 395"/>
          <p:cNvSpPr txBox="1"/>
          <p:nvPr/>
        </p:nvSpPr>
        <p:spPr>
          <a:xfrm>
            <a:off x="647718" y="267581"/>
            <a:ext cx="1723541" cy="461661"/>
          </a:xfrm>
          <a:prstGeom prst="rect">
            <a:avLst/>
          </a:prstGeom>
          <a:noFill/>
        </p:spPr>
        <p:txBody>
          <a:bodyPr wrap="none" lIns="91436" tIns="45718" rIns="91436" bIns="45718" rtlCol="0">
            <a:spAutoFit/>
          </a:bodyPr>
          <a:lstStyle/>
          <a:p>
            <a:r>
              <a:rPr lang="zh-CN" altLang="en-US" sz="2400" spc="600" dirty="0" smtClean="0">
                <a:solidFill>
                  <a:schemeClr val="tx2"/>
                </a:solidFill>
                <a:latin typeface="微软雅黑" panose="020B0503020204020204" pitchFamily="34" charset="-122"/>
                <a:ea typeface="微软雅黑" panose="020B0503020204020204" pitchFamily="34" charset="-122"/>
              </a:rPr>
              <a:t>研究</a:t>
            </a:r>
            <a:r>
              <a:rPr lang="zh-CN" altLang="en-US" sz="2400" spc="600" dirty="0">
                <a:solidFill>
                  <a:schemeClr val="tx2"/>
                </a:solidFill>
                <a:latin typeface="微软雅黑" panose="020B0503020204020204" pitchFamily="34" charset="-122"/>
                <a:ea typeface="微软雅黑" panose="020B0503020204020204" pitchFamily="34" charset="-122"/>
              </a:rPr>
              <a:t>简介</a:t>
            </a:r>
          </a:p>
        </p:txBody>
      </p:sp>
      <p:sp>
        <p:nvSpPr>
          <p:cNvPr id="397" name="矩形 396"/>
          <p:cNvSpPr/>
          <p:nvPr/>
        </p:nvSpPr>
        <p:spPr>
          <a:xfrm>
            <a:off x="2426562" y="324999"/>
            <a:ext cx="3552311" cy="384717"/>
          </a:xfrm>
          <a:prstGeom prst="rect">
            <a:avLst/>
          </a:prstGeom>
        </p:spPr>
        <p:txBody>
          <a:bodyPr wrap="none" lIns="91436" tIns="45718" rIns="91436" bIns="45718">
            <a:spAutoFit/>
          </a:bodyPr>
          <a:lstStyle/>
          <a:p>
            <a:pPr algn="ctr"/>
            <a:r>
              <a:rPr lang="en-US" altLang="zh-CN" dirty="0">
                <a:solidFill>
                  <a:schemeClr val="bg1"/>
                </a:solidFill>
                <a:latin typeface="微软雅黑" panose="020B0503020204020204" pitchFamily="34" charset="-122"/>
                <a:ea typeface="微软雅黑" panose="020B0503020204020204" pitchFamily="34" charset="-122"/>
              </a:rPr>
              <a:t>RESEARCH </a:t>
            </a:r>
            <a:r>
              <a:rPr lang="en-US" altLang="zh-CN" dirty="0" smtClean="0">
                <a:solidFill>
                  <a:schemeClr val="bg1"/>
                </a:solidFill>
                <a:latin typeface="微软雅黑" panose="020B0503020204020204" pitchFamily="34" charset="-122"/>
                <a:ea typeface="微软雅黑" panose="020B0503020204020204" pitchFamily="34" charset="-122"/>
              </a:rPr>
              <a:t>INTRODUCTIONS</a:t>
            </a:r>
            <a:endParaRPr lang="en-US" altLang="zh-CN" dirty="0">
              <a:solidFill>
                <a:schemeClr val="bg1"/>
              </a:solidFill>
              <a:latin typeface="微软雅黑" panose="020B0503020204020204" pitchFamily="34" charset="-122"/>
              <a:ea typeface="微软雅黑" panose="020B0503020204020204" pitchFamily="34" charset="-122"/>
            </a:endParaRPr>
          </a:p>
        </p:txBody>
      </p:sp>
      <p:grpSp>
        <p:nvGrpSpPr>
          <p:cNvPr id="398" name="组 397"/>
          <p:cNvGrpSpPr/>
          <p:nvPr/>
        </p:nvGrpSpPr>
        <p:grpSpPr>
          <a:xfrm>
            <a:off x="9284090" y="252857"/>
            <a:ext cx="2907908" cy="484288"/>
            <a:chOff x="9284089" y="252856"/>
            <a:chExt cx="2907908" cy="484288"/>
          </a:xfrm>
        </p:grpSpPr>
        <p:grpSp>
          <p:nvGrpSpPr>
            <p:cNvPr id="399" name="组 398"/>
            <p:cNvGrpSpPr/>
            <p:nvPr/>
          </p:nvGrpSpPr>
          <p:grpSpPr>
            <a:xfrm>
              <a:off x="11454105" y="252856"/>
              <a:ext cx="737892" cy="484288"/>
              <a:chOff x="11454105" y="252856"/>
              <a:chExt cx="737892" cy="484288"/>
            </a:xfrm>
          </p:grpSpPr>
          <p:grpSp>
            <p:nvGrpSpPr>
              <p:cNvPr id="401" name="组 400"/>
              <p:cNvGrpSpPr/>
              <p:nvPr/>
            </p:nvGrpSpPr>
            <p:grpSpPr>
              <a:xfrm>
                <a:off x="12039604" y="252856"/>
                <a:ext cx="152393" cy="484287"/>
                <a:chOff x="12039604" y="252856"/>
                <a:chExt cx="152393" cy="484287"/>
              </a:xfrm>
            </p:grpSpPr>
            <p:sp>
              <p:nvSpPr>
                <p:cNvPr id="405" name="圆角矩形 404"/>
                <p:cNvSpPr/>
                <p:nvPr/>
              </p:nvSpPr>
              <p:spPr>
                <a:xfrm rot="16200000" flipV="1">
                  <a:off x="12072988" y="518121"/>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6" name="圆角矩形 405"/>
                <p:cNvSpPr/>
                <p:nvPr/>
              </p:nvSpPr>
              <p:spPr>
                <a:xfrm rot="16200000" flipV="1">
                  <a:off x="12072988" y="618134"/>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7" name="圆角矩形 406"/>
                <p:cNvSpPr/>
                <p:nvPr/>
              </p:nvSpPr>
              <p:spPr>
                <a:xfrm rot="16200000" flipV="1">
                  <a:off x="12072988" y="321750"/>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8" name="圆角矩形 407"/>
                <p:cNvSpPr/>
                <p:nvPr/>
              </p:nvSpPr>
              <p:spPr>
                <a:xfrm rot="16200000" flipV="1">
                  <a:off x="12072988" y="42176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9" name="圆角矩形 408"/>
                <p:cNvSpPr/>
                <p:nvPr/>
              </p:nvSpPr>
              <p:spPr>
                <a:xfrm rot="16200000" flipV="1">
                  <a:off x="12072987" y="21947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02" name="组合 99"/>
              <p:cNvGrpSpPr/>
              <p:nvPr/>
            </p:nvGrpSpPr>
            <p:grpSpPr>
              <a:xfrm>
                <a:off x="11454105" y="252857"/>
                <a:ext cx="491115" cy="484287"/>
                <a:chOff x="1528923" y="220268"/>
                <a:chExt cx="1284096" cy="1266241"/>
              </a:xfrm>
            </p:grpSpPr>
            <p:sp>
              <p:nvSpPr>
                <p:cNvPr id="403" name="圆角矩形 402"/>
                <p:cNvSpPr/>
                <p:nvPr/>
              </p:nvSpPr>
              <p:spPr>
                <a:xfrm rot="16200000" flipV="1">
                  <a:off x="1537850" y="211341"/>
                  <a:ext cx="1266241" cy="1284096"/>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4" name="Freeform 96"/>
                <p:cNvSpPr/>
                <p:nvPr/>
              </p:nvSpPr>
              <p:spPr bwMode="auto">
                <a:xfrm>
                  <a:off x="1804148" y="499514"/>
                  <a:ext cx="733647" cy="707752"/>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grpSp>
        </p:grpSp>
        <p:sp>
          <p:nvSpPr>
            <p:cNvPr id="400" name="文本框 399"/>
            <p:cNvSpPr txBox="1"/>
            <p:nvPr/>
          </p:nvSpPr>
          <p:spPr>
            <a:xfrm>
              <a:off x="9284089" y="314533"/>
              <a:ext cx="2170011" cy="323163"/>
            </a:xfrm>
            <a:prstGeom prst="rect">
              <a:avLst/>
            </a:prstGeom>
            <a:noFill/>
          </p:spPr>
          <p:txBody>
            <a:bodyPr wrap="square" lIns="91438" tIns="45719" rIns="91438" bIns="45719" rtlCol="0">
              <a:spAutoFit/>
            </a:bodyPr>
            <a:lstStyle/>
            <a:p>
              <a:pPr algn="r"/>
              <a:r>
                <a:rPr lang="zh-CN" altLang="en-US" sz="1500" dirty="0" smtClean="0">
                  <a:solidFill>
                    <a:schemeClr val="tx1">
                      <a:lumMod val="50000"/>
                      <a:lumOff val="50000"/>
                    </a:schemeClr>
                  </a:solidFill>
                  <a:latin typeface="微软雅黑" panose="020B0503020204020204" pitchFamily="34" charset="-122"/>
                  <a:ea typeface="微软雅黑" panose="020B0503020204020204" pitchFamily="34" charset="-122"/>
                </a:rPr>
                <a:t>中国石油大学</a:t>
              </a:r>
              <a:endParaRPr lang="zh-CN" altLang="en-US" sz="1500" dirty="0">
                <a:solidFill>
                  <a:schemeClr val="tx1">
                    <a:lumMod val="50000"/>
                    <a:lumOff val="50000"/>
                  </a:schemeClr>
                </a:solidFill>
                <a:latin typeface="Segoe UI Semilight" panose="020B0402040204020203" pitchFamily="34" charset="0"/>
                <a:ea typeface="微软雅黑" panose="020B0503020204020204" pitchFamily="34" charset="-122"/>
                <a:cs typeface="Segoe UI Semilight" panose="020B0402040204020203" pitchFamily="34" charset="0"/>
              </a:endParaRPr>
            </a:p>
          </p:txBody>
        </p:sp>
      </p:gr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56818" y="1566363"/>
            <a:ext cx="2292709" cy="2292709"/>
          </a:xfrm>
          <a:prstGeom prst="rect">
            <a:avLst/>
          </a:prstGeom>
        </p:spPr>
      </p:pic>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3633" y="2508674"/>
            <a:ext cx="1756171" cy="1786328"/>
          </a:xfrm>
          <a:prstGeom prst="rect">
            <a:avLst/>
          </a:prstGeom>
        </p:spPr>
      </p:pic>
      <p:sp>
        <p:nvSpPr>
          <p:cNvPr id="4" name="右箭头 3"/>
          <p:cNvSpPr/>
          <p:nvPr/>
        </p:nvSpPr>
        <p:spPr>
          <a:xfrm>
            <a:off x="3954999" y="4189178"/>
            <a:ext cx="1880316" cy="50227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26294" y="4574186"/>
            <a:ext cx="1534690" cy="1409978"/>
          </a:xfrm>
          <a:prstGeom prst="rect">
            <a:avLst/>
          </a:prstGeom>
        </p:spPr>
      </p:pic>
      <p:pic>
        <p:nvPicPr>
          <p:cNvPr id="6" name="图片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92962" y="2111365"/>
            <a:ext cx="1565381" cy="1459972"/>
          </a:xfrm>
          <a:prstGeom prst="rect">
            <a:avLst/>
          </a:prstGeom>
        </p:spPr>
      </p:pic>
      <p:sp>
        <p:nvSpPr>
          <p:cNvPr id="7" name="矩形 6"/>
          <p:cNvSpPr/>
          <p:nvPr/>
        </p:nvSpPr>
        <p:spPr>
          <a:xfrm>
            <a:off x="2405100" y="2508674"/>
            <a:ext cx="522580" cy="542764"/>
          </a:xfrm>
          <a:prstGeom prst="rect">
            <a:avLst/>
          </a:prstGeom>
          <a:noFill/>
          <a:ln>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8" name="文本框 7"/>
          <p:cNvSpPr txBox="1"/>
          <p:nvPr/>
        </p:nvSpPr>
        <p:spPr>
          <a:xfrm>
            <a:off x="647718" y="1566363"/>
            <a:ext cx="4433265" cy="461665"/>
          </a:xfrm>
          <a:prstGeom prst="rect">
            <a:avLst/>
          </a:prstGeom>
          <a:noFill/>
        </p:spPr>
        <p:txBody>
          <a:bodyPr wrap="none" rtlCol="0">
            <a:spAutoFit/>
          </a:bodyPr>
          <a:lstStyle/>
          <a:p>
            <a:r>
              <a:rPr lang="en-US" altLang="zh-CN" sz="2400" b="1" dirty="0" smtClean="0">
                <a:latin typeface="Times New Roman" panose="02020603050405020304" pitchFamily="18" charset="0"/>
                <a:cs typeface="Times New Roman" panose="02020603050405020304" pitchFamily="18" charset="0"/>
              </a:rPr>
              <a:t>What is image super-resolution?</a:t>
            </a:r>
            <a:endParaRPr lang="zh-CN" altLang="en-US" sz="2400" b="1" dirty="0">
              <a:latin typeface="Times New Roman" panose="02020603050405020304" pitchFamily="18" charset="0"/>
              <a:cs typeface="Times New Roman" panose="02020603050405020304" pitchFamily="18" charset="0"/>
            </a:endParaRPr>
          </a:p>
        </p:txBody>
      </p:sp>
      <p:pic>
        <p:nvPicPr>
          <p:cNvPr id="9" name="图片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392962" y="4346448"/>
            <a:ext cx="1548709" cy="1637716"/>
          </a:xfrm>
          <a:prstGeom prst="rect">
            <a:avLst/>
          </a:prstGeom>
        </p:spPr>
      </p:pic>
      <p:pic>
        <p:nvPicPr>
          <p:cNvPr id="10" name="图片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56818" y="4111027"/>
            <a:ext cx="2386095" cy="238609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 3"/>
          <p:cNvGrpSpPr/>
          <p:nvPr/>
        </p:nvGrpSpPr>
        <p:grpSpPr>
          <a:xfrm>
            <a:off x="-21102" y="2847434"/>
            <a:ext cx="12213103" cy="1296345"/>
            <a:chOff x="-21102" y="2847433"/>
            <a:chExt cx="12213102" cy="1296345"/>
          </a:xfrm>
        </p:grpSpPr>
        <p:sp>
          <p:nvSpPr>
            <p:cNvPr id="51" name="矩形 50"/>
            <p:cNvSpPr/>
            <p:nvPr/>
          </p:nvSpPr>
          <p:spPr>
            <a:xfrm flipH="1">
              <a:off x="0" y="2872348"/>
              <a:ext cx="12192000" cy="1252063"/>
            </a:xfrm>
            <a:prstGeom prst="rect">
              <a:avLst/>
            </a:prstGeom>
            <a:gradFill>
              <a:gsLst>
                <a:gs pos="0">
                  <a:schemeClr val="accent1">
                    <a:lumMod val="5000"/>
                    <a:lumOff val="95000"/>
                    <a:alpha val="0"/>
                  </a:schemeClr>
                </a:gs>
                <a:gs pos="78000">
                  <a:schemeClr val="accent5"/>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圆角矩形 39"/>
            <p:cNvSpPr/>
            <p:nvPr/>
          </p:nvSpPr>
          <p:spPr>
            <a:xfrm rot="10800000" flipV="1">
              <a:off x="464451" y="2847433"/>
              <a:ext cx="1273995" cy="1291039"/>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altLang="zh-CN" sz="6000" dirty="0"/>
                <a:t>2</a:t>
              </a:r>
              <a:endParaRPr lang="zh-CN" altLang="en-US" sz="6000" dirty="0"/>
            </a:p>
          </p:txBody>
        </p:sp>
        <p:sp>
          <p:nvSpPr>
            <p:cNvPr id="42" name="文本框 41"/>
            <p:cNvSpPr txBox="1"/>
            <p:nvPr/>
          </p:nvSpPr>
          <p:spPr>
            <a:xfrm>
              <a:off x="9015674" y="3077396"/>
              <a:ext cx="2954651" cy="830995"/>
            </a:xfrm>
            <a:prstGeom prst="rect">
              <a:avLst/>
            </a:prstGeom>
            <a:noFill/>
          </p:spPr>
          <p:txBody>
            <a:bodyPr wrap="none" lIns="91438" tIns="45719" rIns="91438" bIns="45719" rtlCol="0">
              <a:spAutoFit/>
            </a:bodyPr>
            <a:lstStyle/>
            <a:p>
              <a:r>
                <a:rPr lang="zh-CN" altLang="en-US" sz="4800" spc="600" dirty="0" smtClean="0">
                  <a:solidFill>
                    <a:schemeClr val="bg1"/>
                  </a:solidFill>
                  <a:latin typeface="微软雅黑" panose="020B0503020204020204" pitchFamily="34" charset="-122"/>
                  <a:ea typeface="微软雅黑" panose="020B0503020204020204" pitchFamily="34" charset="-122"/>
                </a:rPr>
                <a:t>研究方法</a:t>
              </a:r>
              <a:endParaRPr lang="zh-CN" altLang="en-US" sz="4800" spc="600" dirty="0">
                <a:solidFill>
                  <a:schemeClr val="bg1"/>
                </a:solidFill>
                <a:latin typeface="微软雅黑" panose="020B0503020204020204" pitchFamily="34" charset="-122"/>
                <a:ea typeface="微软雅黑" panose="020B0503020204020204" pitchFamily="34" charset="-122"/>
              </a:endParaRPr>
            </a:p>
          </p:txBody>
        </p:sp>
        <p:grpSp>
          <p:nvGrpSpPr>
            <p:cNvPr id="3" name="组 2"/>
            <p:cNvGrpSpPr/>
            <p:nvPr/>
          </p:nvGrpSpPr>
          <p:grpSpPr>
            <a:xfrm>
              <a:off x="-21102" y="2858492"/>
              <a:ext cx="242777" cy="1285286"/>
              <a:chOff x="-21102" y="2858492"/>
              <a:chExt cx="242777" cy="1285286"/>
            </a:xfrm>
          </p:grpSpPr>
          <p:sp>
            <p:nvSpPr>
              <p:cNvPr id="46" name="圆角矩形 45"/>
              <p:cNvSpPr/>
              <p:nvPr/>
            </p:nvSpPr>
            <p:spPr>
              <a:xfrm rot="16200000" flipV="1">
                <a:off x="-13338" y="3643334"/>
                <a:ext cx="227250" cy="242777"/>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圆角矩形 46"/>
              <p:cNvSpPr/>
              <p:nvPr/>
            </p:nvSpPr>
            <p:spPr>
              <a:xfrm rot="16200000" flipV="1">
                <a:off x="-13338" y="3908764"/>
                <a:ext cx="227250" cy="242777"/>
              </a:xfrm>
              <a:prstGeom prst="roundRect">
                <a:avLst>
                  <a:gd name="adj" fmla="val 5039"/>
                </a:avLst>
              </a:prstGeom>
              <a:solidFill>
                <a:schemeClr val="accent5">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圆角矩形 47"/>
              <p:cNvSpPr/>
              <p:nvPr/>
            </p:nvSpPr>
            <p:spPr>
              <a:xfrm rot="16200000" flipV="1">
                <a:off x="-13338" y="3122170"/>
                <a:ext cx="227250" cy="242777"/>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圆角矩形 48"/>
              <p:cNvSpPr/>
              <p:nvPr/>
            </p:nvSpPr>
            <p:spPr>
              <a:xfrm rot="16200000" flipV="1">
                <a:off x="-13338" y="3387600"/>
                <a:ext cx="227250" cy="242777"/>
              </a:xfrm>
              <a:prstGeom prst="roundRect">
                <a:avLst>
                  <a:gd name="adj" fmla="val 5039"/>
                </a:avLst>
              </a:prstGeom>
              <a:solidFill>
                <a:schemeClr val="accent5">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圆角矩形 44"/>
              <p:cNvSpPr/>
              <p:nvPr/>
            </p:nvSpPr>
            <p:spPr>
              <a:xfrm rot="16200000" flipV="1">
                <a:off x="-13338" y="2850728"/>
                <a:ext cx="227250" cy="242777"/>
              </a:xfrm>
              <a:prstGeom prst="roundRect">
                <a:avLst>
                  <a:gd name="adj" fmla="val 5039"/>
                </a:avLst>
              </a:prstGeom>
              <a:solidFill>
                <a:schemeClr val="accent5">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3" name="矩形 52"/>
            <p:cNvSpPr/>
            <p:nvPr/>
          </p:nvSpPr>
          <p:spPr>
            <a:xfrm>
              <a:off x="5164362" y="3264361"/>
              <a:ext cx="3492426" cy="461663"/>
            </a:xfrm>
            <a:prstGeom prst="rect">
              <a:avLst/>
            </a:prstGeom>
          </p:spPr>
          <p:txBody>
            <a:bodyPr wrap="none" lIns="91438" tIns="45719" rIns="91438" bIns="45719">
              <a:spAutoFit/>
            </a:bodyPr>
            <a:lstStyle/>
            <a:p>
              <a:pPr algn="ctr"/>
              <a:r>
                <a:rPr lang="en-US" altLang="zh-CN" sz="2400" dirty="0">
                  <a:solidFill>
                    <a:schemeClr val="bg1"/>
                  </a:solidFill>
                  <a:latin typeface="微软雅黑" panose="020B0503020204020204" pitchFamily="34" charset="-122"/>
                  <a:ea typeface="微软雅黑" panose="020B0503020204020204" pitchFamily="34" charset="-122"/>
                </a:rPr>
                <a:t>RESEARCH </a:t>
              </a:r>
              <a:r>
                <a:rPr lang="en-US" altLang="zh-CN" sz="2400" dirty="0" smtClean="0">
                  <a:solidFill>
                    <a:schemeClr val="bg1"/>
                  </a:solidFill>
                  <a:latin typeface="微软雅黑" panose="020B0503020204020204" pitchFamily="34" charset="-122"/>
                </a:rPr>
                <a:t>METHODS</a:t>
              </a:r>
              <a:endParaRPr lang="en-US" altLang="zh-CN" sz="2400" dirty="0">
                <a:solidFill>
                  <a:schemeClr val="bg1"/>
                </a:solidFill>
                <a:latin typeface="微软雅黑" panose="020B0503020204020204" pitchFamily="34" charset="-122"/>
              </a:endParaRPr>
            </a:p>
          </p:txBody>
        </p:sp>
      </p:grpSp>
      <p:grpSp>
        <p:nvGrpSpPr>
          <p:cNvPr id="28" name="组 27"/>
          <p:cNvGrpSpPr/>
          <p:nvPr/>
        </p:nvGrpSpPr>
        <p:grpSpPr>
          <a:xfrm>
            <a:off x="11454106" y="252857"/>
            <a:ext cx="737892" cy="484288"/>
            <a:chOff x="11454105" y="252856"/>
            <a:chExt cx="737892" cy="484288"/>
          </a:xfrm>
        </p:grpSpPr>
        <p:grpSp>
          <p:nvGrpSpPr>
            <p:cNvPr id="30" name="组 29"/>
            <p:cNvGrpSpPr/>
            <p:nvPr/>
          </p:nvGrpSpPr>
          <p:grpSpPr>
            <a:xfrm>
              <a:off x="12039604" y="252856"/>
              <a:ext cx="152393" cy="484287"/>
              <a:chOff x="12039604" y="252856"/>
              <a:chExt cx="152393" cy="484287"/>
            </a:xfrm>
          </p:grpSpPr>
          <p:sp>
            <p:nvSpPr>
              <p:cNvPr id="34" name="圆角矩形 33"/>
              <p:cNvSpPr/>
              <p:nvPr/>
            </p:nvSpPr>
            <p:spPr>
              <a:xfrm rot="16200000" flipV="1">
                <a:off x="12072988" y="518121"/>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圆角矩形 34"/>
              <p:cNvSpPr/>
              <p:nvPr/>
            </p:nvSpPr>
            <p:spPr>
              <a:xfrm rot="16200000" flipV="1">
                <a:off x="12072988" y="618134"/>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圆角矩形 35"/>
              <p:cNvSpPr/>
              <p:nvPr/>
            </p:nvSpPr>
            <p:spPr>
              <a:xfrm rot="16200000" flipV="1">
                <a:off x="12072988" y="321750"/>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圆角矩形 36"/>
              <p:cNvSpPr/>
              <p:nvPr/>
            </p:nvSpPr>
            <p:spPr>
              <a:xfrm rot="16200000" flipV="1">
                <a:off x="12072988" y="42176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圆角矩形 37"/>
              <p:cNvSpPr/>
              <p:nvPr/>
            </p:nvSpPr>
            <p:spPr>
              <a:xfrm rot="16200000" flipV="1">
                <a:off x="12072987" y="21947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1" name="组合 99"/>
            <p:cNvGrpSpPr/>
            <p:nvPr/>
          </p:nvGrpSpPr>
          <p:grpSpPr>
            <a:xfrm>
              <a:off x="11454105" y="252857"/>
              <a:ext cx="491115" cy="484287"/>
              <a:chOff x="1528923" y="220268"/>
              <a:chExt cx="1284096" cy="1266241"/>
            </a:xfrm>
          </p:grpSpPr>
          <p:sp>
            <p:nvSpPr>
              <p:cNvPr id="32" name="圆角矩形 31"/>
              <p:cNvSpPr/>
              <p:nvPr/>
            </p:nvSpPr>
            <p:spPr>
              <a:xfrm rot="16200000" flipV="1">
                <a:off x="1537850" y="211341"/>
                <a:ext cx="1266241" cy="1284096"/>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Freeform 96"/>
              <p:cNvSpPr/>
              <p:nvPr/>
            </p:nvSpPr>
            <p:spPr bwMode="auto">
              <a:xfrm>
                <a:off x="1804148" y="499514"/>
                <a:ext cx="733647" cy="707752"/>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grpSp>
      </p:grpSp>
    </p:spTree>
    <p:extLst>
      <p:ext uri="{BB962C8B-B14F-4D97-AF65-F5344CB8AC3E}">
        <p14:creationId xmlns:p14="http://schemas.microsoft.com/office/powerpoint/2010/main" val="2662512146"/>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478623" y="2744631"/>
            <a:ext cx="1822836" cy="1738364"/>
            <a:chOff x="4925753" y="1803623"/>
            <a:chExt cx="1822836" cy="1738364"/>
          </a:xfrm>
        </p:grpSpPr>
        <p:sp>
          <p:nvSpPr>
            <p:cNvPr id="20" name="圆角矩形 19"/>
            <p:cNvSpPr/>
            <p:nvPr/>
          </p:nvSpPr>
          <p:spPr>
            <a:xfrm>
              <a:off x="4925753" y="1803623"/>
              <a:ext cx="1755699" cy="1738364"/>
            </a:xfrm>
            <a:prstGeom prst="roundRect">
              <a:avLst/>
            </a:prstGeom>
            <a:solidFill>
              <a:srgbClr val="4472C4">
                <a:alpha val="5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dirty="0">
                <a:latin typeface="微软雅黑" panose="020B0503020204020204" pitchFamily="34" charset="-122"/>
                <a:ea typeface="微软雅黑" panose="020B0503020204020204" pitchFamily="34" charset="-122"/>
              </a:endParaRPr>
            </a:p>
          </p:txBody>
        </p:sp>
        <p:sp>
          <p:nvSpPr>
            <p:cNvPr id="21" name="圆角矩形 20"/>
            <p:cNvSpPr/>
            <p:nvPr/>
          </p:nvSpPr>
          <p:spPr>
            <a:xfrm>
              <a:off x="4992890" y="1803623"/>
              <a:ext cx="1755699" cy="1738364"/>
            </a:xfrm>
            <a:prstGeom prst="roundRect">
              <a:avLst/>
            </a:prstGeom>
            <a:solidFill>
              <a:srgbClr val="4472C4">
                <a:alpha val="5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smtClean="0">
                  <a:latin typeface="微软雅黑" panose="020B0503020204020204" pitchFamily="34" charset="-122"/>
                  <a:ea typeface="微软雅黑" panose="020B0503020204020204" pitchFamily="34" charset="-122"/>
                </a:rPr>
                <a:t>RESEARCH METHODS</a:t>
              </a:r>
              <a:endParaRPr lang="en-US" altLang="zh-CN" sz="2000" dirty="0">
                <a:latin typeface="微软雅黑" panose="020B0503020204020204" pitchFamily="34" charset="-122"/>
                <a:ea typeface="微软雅黑" panose="020B0503020204020204" pitchFamily="34" charset="-122"/>
              </a:endParaRPr>
            </a:p>
          </p:txBody>
        </p:sp>
      </p:grpSp>
      <p:cxnSp>
        <p:nvCxnSpPr>
          <p:cNvPr id="22" name="直接连接符 21"/>
          <p:cNvCxnSpPr/>
          <p:nvPr/>
        </p:nvCxnSpPr>
        <p:spPr>
          <a:xfrm>
            <a:off x="2706510" y="2323753"/>
            <a:ext cx="9133448" cy="10596"/>
          </a:xfrm>
          <a:prstGeom prst="line">
            <a:avLst/>
          </a:prstGeom>
          <a:ln w="3175">
            <a:solidFill>
              <a:schemeClr val="tx1">
                <a:lumMod val="50000"/>
                <a:lumOff val="50000"/>
                <a:alpha val="33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sp>
        <p:nvSpPr>
          <p:cNvPr id="24" name="圆角矩形 23"/>
          <p:cNvSpPr/>
          <p:nvPr/>
        </p:nvSpPr>
        <p:spPr>
          <a:xfrm rot="10800000" flipV="1">
            <a:off x="6382282" y="1702717"/>
            <a:ext cx="484287" cy="491115"/>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sz="2400" b="1" dirty="0"/>
          </a:p>
        </p:txBody>
      </p:sp>
      <p:sp>
        <p:nvSpPr>
          <p:cNvPr id="26" name="圆角矩形 25"/>
          <p:cNvSpPr/>
          <p:nvPr/>
        </p:nvSpPr>
        <p:spPr>
          <a:xfrm rot="10800000" flipV="1">
            <a:off x="8810685" y="1605765"/>
            <a:ext cx="484287" cy="491115"/>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sz="2400" b="1" dirty="0"/>
          </a:p>
        </p:txBody>
      </p:sp>
      <p:sp>
        <p:nvSpPr>
          <p:cNvPr id="38" name="矩形 37"/>
          <p:cNvSpPr/>
          <p:nvPr/>
        </p:nvSpPr>
        <p:spPr>
          <a:xfrm>
            <a:off x="8880253" y="2549180"/>
            <a:ext cx="2573853" cy="2973118"/>
          </a:xfrm>
          <a:prstGeom prst="rect">
            <a:avLst/>
          </a:prstGeom>
        </p:spPr>
        <p:txBody>
          <a:bodyPr wrap="square" lIns="91436" tIns="45718" rIns="91436" bIns="45718">
            <a:spAutoFit/>
          </a:bodyPr>
          <a:lstStyle/>
          <a:p>
            <a:pPr>
              <a:lnSpc>
                <a:spcPct val="130000"/>
              </a:lnSpc>
            </a:pPr>
            <a:r>
              <a:rPr lang="en-US" altLang="zh-CN" sz="2400" dirty="0" smtClean="0">
                <a:latin typeface="Times New Roman" panose="02020603050405020304" pitchFamily="18" charset="0"/>
                <a:ea typeface="微软雅黑" panose="020B0503020204020204" pitchFamily="34" charset="-122"/>
                <a:cs typeface="Times New Roman" panose="02020603050405020304" pitchFamily="18" charset="0"/>
              </a:rPr>
              <a:t>Generative Adversarial Networks (GAN) based methods, such as SRGAN, </a:t>
            </a:r>
          </a:p>
          <a:p>
            <a:pPr>
              <a:lnSpc>
                <a:spcPct val="130000"/>
              </a:lnSpc>
            </a:pPr>
            <a:r>
              <a:rPr lang="en-US" altLang="zh-CN" sz="2400" dirty="0" smtClean="0">
                <a:latin typeface="Times New Roman" panose="02020603050405020304" pitchFamily="18" charset="0"/>
                <a:ea typeface="微软雅黑" panose="020B0503020204020204" pitchFamily="34" charset="-122"/>
                <a:cs typeface="Times New Roman" panose="02020603050405020304" pitchFamily="18" charset="0"/>
              </a:rPr>
              <a:t>ESRGAN</a:t>
            </a:r>
            <a:endParaRPr lang="en-US" altLang="zh-CN" sz="24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2" name="矩形 41"/>
          <p:cNvSpPr/>
          <p:nvPr/>
        </p:nvSpPr>
        <p:spPr>
          <a:xfrm>
            <a:off x="6169827" y="2561222"/>
            <a:ext cx="2290750" cy="2973118"/>
          </a:xfrm>
          <a:prstGeom prst="rect">
            <a:avLst/>
          </a:prstGeom>
        </p:spPr>
        <p:txBody>
          <a:bodyPr wrap="square" lIns="91436" tIns="45718" rIns="91436" bIns="45718">
            <a:spAutoFit/>
          </a:bodyPr>
          <a:lstStyle/>
          <a:p>
            <a:pPr>
              <a:lnSpc>
                <a:spcPct val="130000"/>
              </a:lnSpc>
            </a:pPr>
            <a:r>
              <a:rPr lang="en-US" altLang="zh-CN" sz="2400" dirty="0" smtClean="0">
                <a:latin typeface="Times New Roman" panose="02020603050405020304" pitchFamily="18" charset="0"/>
                <a:ea typeface="微软雅黑" panose="020B0503020204020204" pitchFamily="34" charset="-122"/>
                <a:cs typeface="Times New Roman" panose="02020603050405020304" pitchFamily="18" charset="0"/>
              </a:rPr>
              <a:t>Convolution Neutral Networks (CNN) based methods, such as SRCNN, VDSR</a:t>
            </a:r>
            <a:endParaRPr lang="en-US" altLang="zh-CN" sz="24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8" name="矩形 57"/>
          <p:cNvSpPr/>
          <p:nvPr/>
        </p:nvSpPr>
        <p:spPr>
          <a:xfrm>
            <a:off x="2438403" y="252859"/>
            <a:ext cx="9753599" cy="484285"/>
          </a:xfrm>
          <a:prstGeom prst="rect">
            <a:avLst/>
          </a:prstGeom>
          <a:gradFill>
            <a:gsLst>
              <a:gs pos="0">
                <a:schemeClr val="accent1">
                  <a:lumMod val="5000"/>
                  <a:lumOff val="95000"/>
                  <a:alpha val="0"/>
                </a:schemeClr>
              </a:gs>
              <a:gs pos="78000">
                <a:schemeClr val="accent5"/>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59" name="圆角矩形 58"/>
          <p:cNvSpPr/>
          <p:nvPr/>
        </p:nvSpPr>
        <p:spPr>
          <a:xfrm rot="10800000" flipV="1">
            <a:off x="-5664" y="249441"/>
            <a:ext cx="484287" cy="491115"/>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2</a:t>
            </a:r>
            <a:endParaRPr lang="zh-CN" altLang="en-US" sz="3600" dirty="0"/>
          </a:p>
        </p:txBody>
      </p:sp>
      <p:sp>
        <p:nvSpPr>
          <p:cNvPr id="60" name="文本框 59"/>
          <p:cNvSpPr txBox="1"/>
          <p:nvPr/>
        </p:nvSpPr>
        <p:spPr>
          <a:xfrm>
            <a:off x="647718" y="267581"/>
            <a:ext cx="1723541" cy="461661"/>
          </a:xfrm>
          <a:prstGeom prst="rect">
            <a:avLst/>
          </a:prstGeom>
          <a:noFill/>
        </p:spPr>
        <p:txBody>
          <a:bodyPr wrap="none" lIns="91436" tIns="45718" rIns="91436" bIns="45718" rtlCol="0">
            <a:spAutoFit/>
          </a:bodyPr>
          <a:lstStyle/>
          <a:p>
            <a:r>
              <a:rPr lang="zh-CN" altLang="en-US" sz="2400" spc="600" dirty="0" smtClean="0">
                <a:solidFill>
                  <a:schemeClr val="tx2"/>
                </a:solidFill>
                <a:latin typeface="微软雅黑" panose="020B0503020204020204" pitchFamily="34" charset="-122"/>
                <a:ea typeface="微软雅黑" panose="020B0503020204020204" pitchFamily="34" charset="-122"/>
              </a:rPr>
              <a:t>研究</a:t>
            </a:r>
            <a:r>
              <a:rPr lang="zh-CN" altLang="en-US" sz="2400" spc="600" dirty="0">
                <a:solidFill>
                  <a:schemeClr val="tx2"/>
                </a:solidFill>
                <a:latin typeface="微软雅黑" panose="020B0503020204020204" pitchFamily="34" charset="-122"/>
                <a:ea typeface="微软雅黑" panose="020B0503020204020204" pitchFamily="34" charset="-122"/>
              </a:rPr>
              <a:t>方法</a:t>
            </a:r>
          </a:p>
        </p:txBody>
      </p:sp>
      <p:sp>
        <p:nvSpPr>
          <p:cNvPr id="61" name="矩形 60"/>
          <p:cNvSpPr/>
          <p:nvPr/>
        </p:nvSpPr>
        <p:spPr>
          <a:xfrm>
            <a:off x="2835391" y="324999"/>
            <a:ext cx="2734651" cy="384717"/>
          </a:xfrm>
          <a:prstGeom prst="rect">
            <a:avLst/>
          </a:prstGeom>
        </p:spPr>
        <p:txBody>
          <a:bodyPr wrap="none" lIns="91436" tIns="45718" rIns="91436" bIns="45718">
            <a:spAutoFit/>
          </a:bodyPr>
          <a:lstStyle/>
          <a:p>
            <a:pPr algn="ctr"/>
            <a:r>
              <a:rPr lang="en-US" altLang="zh-CN" dirty="0">
                <a:solidFill>
                  <a:schemeClr val="bg1"/>
                </a:solidFill>
                <a:latin typeface="微软雅黑" panose="020B0503020204020204" pitchFamily="34" charset="-122"/>
                <a:ea typeface="微软雅黑" panose="020B0503020204020204" pitchFamily="34" charset="-122"/>
              </a:rPr>
              <a:t>RESEARCH </a:t>
            </a:r>
            <a:r>
              <a:rPr lang="en-US" altLang="zh-CN" dirty="0" smtClean="0">
                <a:solidFill>
                  <a:schemeClr val="bg1"/>
                </a:solidFill>
                <a:latin typeface="微软雅黑" panose="020B0503020204020204" pitchFamily="34" charset="-122"/>
                <a:ea typeface="微软雅黑" panose="020B0503020204020204" pitchFamily="34" charset="-122"/>
              </a:rPr>
              <a:t>METHODS</a:t>
            </a:r>
            <a:endParaRPr lang="en-US" altLang="zh-CN" dirty="0">
              <a:solidFill>
                <a:schemeClr val="bg1"/>
              </a:solidFill>
              <a:latin typeface="微软雅黑" panose="020B0503020204020204" pitchFamily="34" charset="-122"/>
              <a:ea typeface="微软雅黑" panose="020B0503020204020204" pitchFamily="34" charset="-122"/>
            </a:endParaRPr>
          </a:p>
        </p:txBody>
      </p:sp>
      <p:grpSp>
        <p:nvGrpSpPr>
          <p:cNvPr id="63" name="组 62"/>
          <p:cNvGrpSpPr/>
          <p:nvPr/>
        </p:nvGrpSpPr>
        <p:grpSpPr>
          <a:xfrm>
            <a:off x="11454106" y="252857"/>
            <a:ext cx="737892" cy="484288"/>
            <a:chOff x="11454105" y="252856"/>
            <a:chExt cx="737892" cy="484288"/>
          </a:xfrm>
        </p:grpSpPr>
        <p:grpSp>
          <p:nvGrpSpPr>
            <p:cNvPr id="65" name="组 64"/>
            <p:cNvGrpSpPr/>
            <p:nvPr/>
          </p:nvGrpSpPr>
          <p:grpSpPr>
            <a:xfrm>
              <a:off x="12039604" y="252856"/>
              <a:ext cx="152393" cy="484287"/>
              <a:chOff x="12039604" y="252856"/>
              <a:chExt cx="152393" cy="484287"/>
            </a:xfrm>
          </p:grpSpPr>
          <p:sp>
            <p:nvSpPr>
              <p:cNvPr id="69" name="圆角矩形 68"/>
              <p:cNvSpPr/>
              <p:nvPr/>
            </p:nvSpPr>
            <p:spPr>
              <a:xfrm rot="16200000" flipV="1">
                <a:off x="12072988" y="518121"/>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圆角矩形 69"/>
              <p:cNvSpPr/>
              <p:nvPr/>
            </p:nvSpPr>
            <p:spPr>
              <a:xfrm rot="16200000" flipV="1">
                <a:off x="12072988" y="618134"/>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圆角矩形 70"/>
              <p:cNvSpPr/>
              <p:nvPr/>
            </p:nvSpPr>
            <p:spPr>
              <a:xfrm rot="16200000" flipV="1">
                <a:off x="12072988" y="321750"/>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圆角矩形 71"/>
              <p:cNvSpPr/>
              <p:nvPr/>
            </p:nvSpPr>
            <p:spPr>
              <a:xfrm rot="16200000" flipV="1">
                <a:off x="12072988" y="42176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圆角矩形 72"/>
              <p:cNvSpPr/>
              <p:nvPr/>
            </p:nvSpPr>
            <p:spPr>
              <a:xfrm rot="16200000" flipV="1">
                <a:off x="12072987" y="21947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6" name="组合 99"/>
            <p:cNvGrpSpPr/>
            <p:nvPr/>
          </p:nvGrpSpPr>
          <p:grpSpPr>
            <a:xfrm>
              <a:off x="11454105" y="252857"/>
              <a:ext cx="491115" cy="484287"/>
              <a:chOff x="1528923" y="220268"/>
              <a:chExt cx="1284096" cy="1266241"/>
            </a:xfrm>
          </p:grpSpPr>
          <p:sp>
            <p:nvSpPr>
              <p:cNvPr id="67" name="圆角矩形 66"/>
              <p:cNvSpPr/>
              <p:nvPr/>
            </p:nvSpPr>
            <p:spPr>
              <a:xfrm rot="16200000" flipV="1">
                <a:off x="1537850" y="211341"/>
                <a:ext cx="1266241" cy="1284096"/>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Freeform 96"/>
              <p:cNvSpPr/>
              <p:nvPr/>
            </p:nvSpPr>
            <p:spPr bwMode="auto">
              <a:xfrm>
                <a:off x="1804148" y="499514"/>
                <a:ext cx="733647" cy="707752"/>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grpSp>
      </p:grpSp>
      <p:sp>
        <p:nvSpPr>
          <p:cNvPr id="35" name="文本框 34"/>
          <p:cNvSpPr txBox="1"/>
          <p:nvPr/>
        </p:nvSpPr>
        <p:spPr>
          <a:xfrm>
            <a:off x="9294972" y="328355"/>
            <a:ext cx="2170011" cy="323163"/>
          </a:xfrm>
          <a:prstGeom prst="rect">
            <a:avLst/>
          </a:prstGeom>
          <a:noFill/>
        </p:spPr>
        <p:txBody>
          <a:bodyPr wrap="square" lIns="91438" tIns="45719" rIns="91438" bIns="45719" rtlCol="0">
            <a:spAutoFit/>
          </a:bodyPr>
          <a:lstStyle/>
          <a:p>
            <a:pPr algn="r"/>
            <a:r>
              <a:rPr lang="zh-CN" altLang="en-US" sz="1500" dirty="0" smtClean="0">
                <a:solidFill>
                  <a:schemeClr val="tx1">
                    <a:lumMod val="50000"/>
                    <a:lumOff val="50000"/>
                  </a:schemeClr>
                </a:solidFill>
                <a:latin typeface="微软雅黑" panose="020B0503020204020204" pitchFamily="34" charset="-122"/>
                <a:ea typeface="微软雅黑" panose="020B0503020204020204" pitchFamily="34" charset="-122"/>
              </a:rPr>
              <a:t>中国石油大学</a:t>
            </a:r>
            <a:endParaRPr lang="zh-CN" altLang="en-US" sz="1500" dirty="0">
              <a:solidFill>
                <a:schemeClr val="tx1">
                  <a:lumMod val="50000"/>
                  <a:lumOff val="50000"/>
                </a:schemeClr>
              </a:solidFill>
              <a:latin typeface="Segoe UI Semilight" panose="020B0402040204020203" pitchFamily="34" charset="0"/>
              <a:ea typeface="微软雅黑" panose="020B0503020204020204" pitchFamily="34" charset="-122"/>
              <a:cs typeface="Segoe UI Semilight" panose="020B0402040204020203" pitchFamily="34" charset="0"/>
            </a:endParaRPr>
          </a:p>
        </p:txBody>
      </p:sp>
      <p:sp>
        <p:nvSpPr>
          <p:cNvPr id="30" name="圆角矩形 29"/>
          <p:cNvSpPr/>
          <p:nvPr/>
        </p:nvSpPr>
        <p:spPr>
          <a:xfrm rot="10800000" flipV="1">
            <a:off x="2706510" y="1719202"/>
            <a:ext cx="484287" cy="491115"/>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sz="2400" b="1" dirty="0"/>
          </a:p>
        </p:txBody>
      </p:sp>
      <p:sp>
        <p:nvSpPr>
          <p:cNvPr id="32" name="圆角矩形 31"/>
          <p:cNvSpPr/>
          <p:nvPr/>
        </p:nvSpPr>
        <p:spPr>
          <a:xfrm rot="10800000" flipV="1">
            <a:off x="4438168" y="1702717"/>
            <a:ext cx="484287" cy="491115"/>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sz="2400" b="1" dirty="0"/>
          </a:p>
        </p:txBody>
      </p:sp>
      <p:sp>
        <p:nvSpPr>
          <p:cNvPr id="33" name="矩形 32"/>
          <p:cNvSpPr/>
          <p:nvPr/>
        </p:nvSpPr>
        <p:spPr>
          <a:xfrm>
            <a:off x="2523864" y="2549180"/>
            <a:ext cx="2290750" cy="1004695"/>
          </a:xfrm>
          <a:prstGeom prst="rect">
            <a:avLst/>
          </a:prstGeom>
        </p:spPr>
        <p:txBody>
          <a:bodyPr wrap="square" lIns="91436" tIns="45718" rIns="91436" bIns="45718">
            <a:spAutoFit/>
          </a:bodyPr>
          <a:lstStyle/>
          <a:p>
            <a:pPr>
              <a:lnSpc>
                <a:spcPct val="130000"/>
              </a:lnSpc>
            </a:pPr>
            <a:r>
              <a:rPr lang="en-US" altLang="zh-CN" sz="2400" dirty="0" smtClean="0">
                <a:latin typeface="Times New Roman" panose="02020603050405020304" pitchFamily="18" charset="0"/>
                <a:ea typeface="微软雅黑" panose="020B0503020204020204" pitchFamily="34" charset="-122"/>
                <a:cs typeface="Times New Roman" panose="02020603050405020304" pitchFamily="18" charset="0"/>
              </a:rPr>
              <a:t>Interpolation</a:t>
            </a:r>
          </a:p>
          <a:p>
            <a:pPr>
              <a:lnSpc>
                <a:spcPct val="130000"/>
              </a:lnSpc>
            </a:pPr>
            <a:r>
              <a:rPr lang="en-US" altLang="zh-CN" sz="2400" dirty="0" smtClean="0">
                <a:latin typeface="Times New Roman" panose="02020603050405020304" pitchFamily="18" charset="0"/>
                <a:ea typeface="微软雅黑" panose="020B0503020204020204" pitchFamily="34" charset="-122"/>
                <a:cs typeface="Times New Roman" panose="02020603050405020304" pitchFamily="18" charset="0"/>
              </a:rPr>
              <a:t>bicubic</a:t>
            </a:r>
            <a:endParaRPr lang="en-US" altLang="zh-CN" sz="24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 name="文本框 1"/>
          <p:cNvSpPr txBox="1"/>
          <p:nvPr/>
        </p:nvSpPr>
        <p:spPr>
          <a:xfrm>
            <a:off x="3962171" y="3494689"/>
            <a:ext cx="1919115" cy="461665"/>
          </a:xfrm>
          <a:prstGeom prst="rect">
            <a:avLst/>
          </a:prstGeom>
          <a:noFill/>
        </p:spPr>
        <p:txBody>
          <a:bodyPr wrap="none" rtlCol="0">
            <a:spAutoFit/>
          </a:bodyPr>
          <a:lstStyle/>
          <a:p>
            <a:r>
              <a:rPr lang="en-US" altLang="zh-CN" sz="2400" dirty="0" smtClean="0">
                <a:latin typeface="Times New Roman" panose="02020603050405020304" pitchFamily="18" charset="0"/>
                <a:cs typeface="Times New Roman" panose="02020603050405020304" pitchFamily="18" charset="0"/>
              </a:rPr>
              <a:t>Sparse coding</a:t>
            </a:r>
            <a:endParaRPr lang="zh-CN" altLang="en-US" sz="2400" dirty="0">
              <a:latin typeface="Times New Roman" panose="02020603050405020304" pitchFamily="18" charset="0"/>
              <a:cs typeface="Times New Roman" panose="02020603050405020304" pitchFamily="18" charset="0"/>
            </a:endParaRPr>
          </a:p>
        </p:txBody>
      </p:sp>
    </p:spTree>
  </p:cSld>
  <p:clrMapOvr>
    <a:masterClrMapping/>
  </p:clrMapOvr>
  <p:transition spd="slow">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矩形 52"/>
          <p:cNvSpPr/>
          <p:nvPr/>
        </p:nvSpPr>
        <p:spPr>
          <a:xfrm>
            <a:off x="2438398" y="240048"/>
            <a:ext cx="9753599" cy="484285"/>
          </a:xfrm>
          <a:prstGeom prst="rect">
            <a:avLst/>
          </a:prstGeom>
          <a:gradFill>
            <a:gsLst>
              <a:gs pos="0">
                <a:schemeClr val="accent1">
                  <a:lumMod val="5000"/>
                  <a:lumOff val="95000"/>
                  <a:alpha val="0"/>
                </a:schemeClr>
              </a:gs>
              <a:gs pos="78000">
                <a:schemeClr val="accent5"/>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54" name="圆角矩形 53"/>
          <p:cNvSpPr/>
          <p:nvPr/>
        </p:nvSpPr>
        <p:spPr>
          <a:xfrm rot="10800000" flipV="1">
            <a:off x="-5664" y="249441"/>
            <a:ext cx="484287" cy="491115"/>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2</a:t>
            </a:r>
            <a:endParaRPr lang="zh-CN" altLang="en-US" sz="3600" dirty="0"/>
          </a:p>
        </p:txBody>
      </p:sp>
      <p:sp>
        <p:nvSpPr>
          <p:cNvPr id="55" name="文本框 54"/>
          <p:cNvSpPr txBox="1"/>
          <p:nvPr/>
        </p:nvSpPr>
        <p:spPr>
          <a:xfrm>
            <a:off x="647718" y="267581"/>
            <a:ext cx="1723541" cy="461661"/>
          </a:xfrm>
          <a:prstGeom prst="rect">
            <a:avLst/>
          </a:prstGeom>
          <a:noFill/>
        </p:spPr>
        <p:txBody>
          <a:bodyPr wrap="none" lIns="91436" tIns="45718" rIns="91436" bIns="45718" rtlCol="0">
            <a:spAutoFit/>
          </a:bodyPr>
          <a:lstStyle/>
          <a:p>
            <a:r>
              <a:rPr lang="zh-CN" altLang="en-US" sz="2400" spc="600" dirty="0" smtClean="0">
                <a:solidFill>
                  <a:schemeClr val="tx2"/>
                </a:solidFill>
                <a:latin typeface="微软雅黑" panose="020B0503020204020204" pitchFamily="34" charset="-122"/>
                <a:ea typeface="微软雅黑" panose="020B0503020204020204" pitchFamily="34" charset="-122"/>
              </a:rPr>
              <a:t>研究</a:t>
            </a:r>
            <a:r>
              <a:rPr lang="zh-CN" altLang="en-US" sz="2400" spc="600" dirty="0">
                <a:solidFill>
                  <a:schemeClr val="tx2"/>
                </a:solidFill>
                <a:latin typeface="微软雅黑" panose="020B0503020204020204" pitchFamily="34" charset="-122"/>
                <a:ea typeface="微软雅黑" panose="020B0503020204020204" pitchFamily="34" charset="-122"/>
              </a:rPr>
              <a:t>方法</a:t>
            </a:r>
          </a:p>
        </p:txBody>
      </p:sp>
      <p:sp>
        <p:nvSpPr>
          <p:cNvPr id="56" name="矩形 55"/>
          <p:cNvSpPr/>
          <p:nvPr/>
        </p:nvSpPr>
        <p:spPr>
          <a:xfrm>
            <a:off x="2764860" y="324999"/>
            <a:ext cx="2875716" cy="384717"/>
          </a:xfrm>
          <a:prstGeom prst="rect">
            <a:avLst/>
          </a:prstGeom>
        </p:spPr>
        <p:txBody>
          <a:bodyPr wrap="none" lIns="91436" tIns="45718" rIns="91436" bIns="45718">
            <a:spAutoFit/>
          </a:bodyPr>
          <a:lstStyle/>
          <a:p>
            <a:pPr algn="ctr"/>
            <a:r>
              <a:rPr lang="en-US" altLang="zh-CN" dirty="0">
                <a:solidFill>
                  <a:schemeClr val="bg1"/>
                </a:solidFill>
                <a:latin typeface="微软雅黑" panose="020B0503020204020204" pitchFamily="34" charset="-122"/>
                <a:ea typeface="微软雅黑" panose="020B0503020204020204" pitchFamily="34" charset="-122"/>
              </a:rPr>
              <a:t>RESEARCH </a:t>
            </a:r>
            <a:r>
              <a:rPr lang="en-US" altLang="zh-CN" dirty="0" smtClean="0">
                <a:solidFill>
                  <a:schemeClr val="bg1"/>
                </a:solidFill>
                <a:latin typeface="微软雅黑" panose="020B0503020204020204" pitchFamily="34" charset="-122"/>
                <a:ea typeface="微软雅黑" panose="020B0503020204020204" pitchFamily="34" charset="-122"/>
              </a:rPr>
              <a:t>METHODSS</a:t>
            </a:r>
            <a:endParaRPr lang="en-US" altLang="zh-CN" dirty="0">
              <a:solidFill>
                <a:schemeClr val="bg1"/>
              </a:solidFill>
              <a:latin typeface="微软雅黑" panose="020B0503020204020204" pitchFamily="34" charset="-122"/>
              <a:ea typeface="微软雅黑" panose="020B0503020204020204" pitchFamily="34" charset="-122"/>
            </a:endParaRPr>
          </a:p>
        </p:txBody>
      </p:sp>
      <p:grpSp>
        <p:nvGrpSpPr>
          <p:cNvPr id="57" name="组 56"/>
          <p:cNvGrpSpPr/>
          <p:nvPr/>
        </p:nvGrpSpPr>
        <p:grpSpPr>
          <a:xfrm>
            <a:off x="9294972" y="252857"/>
            <a:ext cx="2897026" cy="484288"/>
            <a:chOff x="9294971" y="252856"/>
            <a:chExt cx="2897026" cy="484288"/>
          </a:xfrm>
        </p:grpSpPr>
        <p:grpSp>
          <p:nvGrpSpPr>
            <p:cNvPr id="58" name="组 57"/>
            <p:cNvGrpSpPr/>
            <p:nvPr/>
          </p:nvGrpSpPr>
          <p:grpSpPr>
            <a:xfrm>
              <a:off x="11454105" y="252856"/>
              <a:ext cx="737892" cy="484288"/>
              <a:chOff x="11454105" y="252856"/>
              <a:chExt cx="737892" cy="484288"/>
            </a:xfrm>
          </p:grpSpPr>
          <p:grpSp>
            <p:nvGrpSpPr>
              <p:cNvPr id="60" name="组 59"/>
              <p:cNvGrpSpPr/>
              <p:nvPr/>
            </p:nvGrpSpPr>
            <p:grpSpPr>
              <a:xfrm>
                <a:off x="12039604" y="252856"/>
                <a:ext cx="152393" cy="484287"/>
                <a:chOff x="12039604" y="252856"/>
                <a:chExt cx="152393" cy="484287"/>
              </a:xfrm>
            </p:grpSpPr>
            <p:sp>
              <p:nvSpPr>
                <p:cNvPr id="64" name="圆角矩形 63"/>
                <p:cNvSpPr/>
                <p:nvPr/>
              </p:nvSpPr>
              <p:spPr>
                <a:xfrm rot="16200000" flipV="1">
                  <a:off x="12072988" y="518121"/>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圆角矩形 64"/>
                <p:cNvSpPr/>
                <p:nvPr/>
              </p:nvSpPr>
              <p:spPr>
                <a:xfrm rot="16200000" flipV="1">
                  <a:off x="12072988" y="618134"/>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圆角矩形 65"/>
                <p:cNvSpPr/>
                <p:nvPr/>
              </p:nvSpPr>
              <p:spPr>
                <a:xfrm rot="16200000" flipV="1">
                  <a:off x="12072988" y="321750"/>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圆角矩形 66"/>
                <p:cNvSpPr/>
                <p:nvPr/>
              </p:nvSpPr>
              <p:spPr>
                <a:xfrm rot="16200000" flipV="1">
                  <a:off x="12072988" y="42176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圆角矩形 67"/>
                <p:cNvSpPr/>
                <p:nvPr/>
              </p:nvSpPr>
              <p:spPr>
                <a:xfrm rot="16200000" flipV="1">
                  <a:off x="12072987" y="21947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1" name="组合 99"/>
              <p:cNvGrpSpPr/>
              <p:nvPr/>
            </p:nvGrpSpPr>
            <p:grpSpPr>
              <a:xfrm>
                <a:off x="11454105" y="252857"/>
                <a:ext cx="491115" cy="484287"/>
                <a:chOff x="1528923" y="220268"/>
                <a:chExt cx="1284096" cy="1266241"/>
              </a:xfrm>
            </p:grpSpPr>
            <p:sp>
              <p:nvSpPr>
                <p:cNvPr id="62" name="圆角矩形 61"/>
                <p:cNvSpPr/>
                <p:nvPr/>
              </p:nvSpPr>
              <p:spPr>
                <a:xfrm rot="16200000" flipV="1">
                  <a:off x="1537850" y="211341"/>
                  <a:ext cx="1266241" cy="1284096"/>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Freeform 96"/>
                <p:cNvSpPr/>
                <p:nvPr/>
              </p:nvSpPr>
              <p:spPr bwMode="auto">
                <a:xfrm>
                  <a:off x="1804148" y="499514"/>
                  <a:ext cx="733647" cy="707752"/>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grpSp>
        </p:grpSp>
        <p:sp>
          <p:nvSpPr>
            <p:cNvPr id="59" name="文本框 58"/>
            <p:cNvSpPr txBox="1"/>
            <p:nvPr/>
          </p:nvSpPr>
          <p:spPr>
            <a:xfrm>
              <a:off x="9294971" y="328354"/>
              <a:ext cx="2170011" cy="323163"/>
            </a:xfrm>
            <a:prstGeom prst="rect">
              <a:avLst/>
            </a:prstGeom>
            <a:noFill/>
          </p:spPr>
          <p:txBody>
            <a:bodyPr wrap="square" lIns="91438" tIns="45719" rIns="91438" bIns="45719" rtlCol="0">
              <a:spAutoFit/>
            </a:bodyPr>
            <a:lstStyle/>
            <a:p>
              <a:pPr algn="r"/>
              <a:r>
                <a:rPr lang="zh-CN" altLang="en-US" sz="1500" dirty="0" smtClean="0">
                  <a:solidFill>
                    <a:schemeClr val="tx1">
                      <a:lumMod val="50000"/>
                      <a:lumOff val="50000"/>
                    </a:schemeClr>
                  </a:solidFill>
                  <a:latin typeface="微软雅黑" panose="020B0503020204020204" pitchFamily="34" charset="-122"/>
                  <a:ea typeface="微软雅黑" panose="020B0503020204020204" pitchFamily="34" charset="-122"/>
                </a:rPr>
                <a:t>中国石油大学</a:t>
              </a:r>
              <a:endParaRPr lang="zh-CN" altLang="en-US" sz="1500" dirty="0">
                <a:solidFill>
                  <a:schemeClr val="tx1">
                    <a:lumMod val="50000"/>
                    <a:lumOff val="50000"/>
                  </a:schemeClr>
                </a:solidFill>
                <a:latin typeface="Segoe UI Semilight" panose="020B0402040204020203" pitchFamily="34" charset="0"/>
                <a:ea typeface="微软雅黑" panose="020B0503020204020204" pitchFamily="34" charset="-122"/>
                <a:cs typeface="Segoe UI Semilight" panose="020B0402040204020203" pitchFamily="34" charset="0"/>
              </a:endParaRPr>
            </a:p>
          </p:txBody>
        </p:sp>
      </p:grpSp>
      <p:sp>
        <p:nvSpPr>
          <p:cNvPr id="2" name="文本框 1"/>
          <p:cNvSpPr txBox="1"/>
          <p:nvPr/>
        </p:nvSpPr>
        <p:spPr>
          <a:xfrm>
            <a:off x="6024937" y="324997"/>
            <a:ext cx="1066842" cy="384721"/>
          </a:xfrm>
          <a:prstGeom prst="rect">
            <a:avLst/>
          </a:prstGeom>
          <a:noFill/>
        </p:spPr>
        <p:txBody>
          <a:bodyPr wrap="square" rtlCol="0">
            <a:spAutoFit/>
          </a:bodyPr>
          <a:lstStyle/>
          <a:p>
            <a:r>
              <a:rPr lang="en-US" altLang="zh-CN" dirty="0" smtClean="0">
                <a:latin typeface="Times New Roman" panose="02020603050405020304" pitchFamily="18" charset="0"/>
                <a:cs typeface="Times New Roman" panose="02020603050405020304" pitchFamily="18" charset="0"/>
              </a:rPr>
              <a:t>SRCNN</a:t>
            </a:r>
            <a:endParaRPr lang="zh-CN" altLang="en-US" dirty="0">
              <a:latin typeface="Times New Roman" panose="02020603050405020304" pitchFamily="18" charset="0"/>
              <a:cs typeface="Times New Roman" panose="02020603050405020304" pitchFamily="18" charset="0"/>
            </a:endParaRP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9559" y="1740087"/>
            <a:ext cx="781136" cy="781136"/>
          </a:xfrm>
          <a:prstGeom prst="rect">
            <a:avLst/>
          </a:prstGeom>
        </p:spPr>
      </p:pic>
      <p:sp>
        <p:nvSpPr>
          <p:cNvPr id="4" name="右箭头 3"/>
          <p:cNvSpPr/>
          <p:nvPr/>
        </p:nvSpPr>
        <p:spPr>
          <a:xfrm>
            <a:off x="2948461" y="2333336"/>
            <a:ext cx="1275008" cy="167426"/>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pic>
        <p:nvPicPr>
          <p:cNvPr id="21" name="图片 2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82303" y="1365776"/>
            <a:ext cx="1542634" cy="1542634"/>
          </a:xfrm>
          <a:prstGeom prst="rect">
            <a:avLst/>
          </a:prstGeom>
        </p:spPr>
      </p:pic>
      <p:sp>
        <p:nvSpPr>
          <p:cNvPr id="5" name="文本框 4"/>
          <p:cNvSpPr txBox="1"/>
          <p:nvPr/>
        </p:nvSpPr>
        <p:spPr>
          <a:xfrm>
            <a:off x="2948461" y="1659579"/>
            <a:ext cx="1680268" cy="646331"/>
          </a:xfrm>
          <a:prstGeom prst="rect">
            <a:avLst/>
          </a:prstGeom>
          <a:noFill/>
        </p:spPr>
        <p:txBody>
          <a:bodyPr wrap="square" rtlCol="0">
            <a:spAutoFit/>
          </a:bodyPr>
          <a:lstStyle/>
          <a:p>
            <a:r>
              <a:rPr lang="en-US" altLang="zh-CN" sz="1800" dirty="0" smtClean="0">
                <a:latin typeface="Times New Roman" panose="02020603050405020304" pitchFamily="18" charset="0"/>
                <a:cs typeface="Times New Roman" panose="02020603050405020304" pitchFamily="18" charset="0"/>
              </a:rPr>
              <a:t>Bicubic</a:t>
            </a:r>
          </a:p>
          <a:p>
            <a:r>
              <a:rPr lang="en-US" altLang="zh-CN" sz="1800" dirty="0" smtClean="0">
                <a:latin typeface="Times New Roman" panose="02020603050405020304" pitchFamily="18" charset="0"/>
                <a:cs typeface="Times New Roman" panose="02020603050405020304" pitchFamily="18" charset="0"/>
              </a:rPr>
              <a:t>interpolation</a:t>
            </a:r>
            <a:endParaRPr lang="zh-CN" altLang="en-US" sz="1800" dirty="0">
              <a:latin typeface="Times New Roman" panose="02020603050405020304" pitchFamily="18" charset="0"/>
              <a:cs typeface="Times New Roman" panose="02020603050405020304" pitchFamily="18" charset="0"/>
            </a:endParaRPr>
          </a:p>
        </p:txBody>
      </p:sp>
      <p:sp>
        <p:nvSpPr>
          <p:cNvPr id="6" name="文本框 5"/>
          <p:cNvSpPr txBox="1"/>
          <p:nvPr/>
        </p:nvSpPr>
        <p:spPr>
          <a:xfrm>
            <a:off x="7185612" y="1823654"/>
            <a:ext cx="4370492" cy="677108"/>
          </a:xfrm>
          <a:prstGeom prst="rect">
            <a:avLst/>
          </a:prstGeom>
          <a:noFill/>
        </p:spPr>
        <p:txBody>
          <a:bodyPr wrap="none" rtlCol="0">
            <a:spAutoFit/>
          </a:bodyPr>
          <a:lstStyle/>
          <a:p>
            <a:r>
              <a:rPr lang="en-US" altLang="zh-CN" dirty="0" smtClean="0">
                <a:latin typeface="Times New Roman" panose="02020603050405020304" pitchFamily="18" charset="0"/>
                <a:cs typeface="Times New Roman" panose="02020603050405020304" pitchFamily="18" charset="0"/>
              </a:rPr>
              <a:t>First step: upscale image to the target size</a:t>
            </a:r>
          </a:p>
          <a:p>
            <a:r>
              <a:rPr lang="en-US" altLang="zh-CN" dirty="0" smtClean="0">
                <a:latin typeface="Times New Roman" panose="02020603050405020304" pitchFamily="18" charset="0"/>
                <a:cs typeface="Times New Roman" panose="02020603050405020304" pitchFamily="18" charset="0"/>
              </a:rPr>
              <a:t>using bicubic interpolation </a:t>
            </a:r>
          </a:p>
        </p:txBody>
      </p:sp>
      <p:pic>
        <p:nvPicPr>
          <p:cNvPr id="25" name="图片 2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45704" y="3707585"/>
            <a:ext cx="1542634" cy="1542634"/>
          </a:xfrm>
          <a:prstGeom prst="rect">
            <a:avLst/>
          </a:prstGeom>
        </p:spPr>
      </p:pic>
      <p:sp>
        <p:nvSpPr>
          <p:cNvPr id="26" name="右箭头 25"/>
          <p:cNvSpPr/>
          <p:nvPr/>
        </p:nvSpPr>
        <p:spPr>
          <a:xfrm>
            <a:off x="3151091" y="4604993"/>
            <a:ext cx="1275008" cy="167426"/>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7" name="文本框 6"/>
          <p:cNvSpPr txBox="1"/>
          <p:nvPr/>
        </p:nvSpPr>
        <p:spPr>
          <a:xfrm>
            <a:off x="3000298" y="3953362"/>
            <a:ext cx="1806905" cy="646331"/>
          </a:xfrm>
          <a:prstGeom prst="rect">
            <a:avLst/>
          </a:prstGeom>
          <a:noFill/>
        </p:spPr>
        <p:txBody>
          <a:bodyPr wrap="none" rtlCol="0">
            <a:spAutoFit/>
          </a:bodyPr>
          <a:lstStyle/>
          <a:p>
            <a:r>
              <a:rPr lang="en-US" altLang="zh-CN" sz="1800" dirty="0" smtClean="0">
                <a:latin typeface="Times New Roman" panose="02020603050405020304" pitchFamily="18" charset="0"/>
                <a:cs typeface="Times New Roman" panose="02020603050405020304" pitchFamily="18" charset="0"/>
              </a:rPr>
              <a:t>feature extraction</a:t>
            </a:r>
          </a:p>
          <a:p>
            <a:r>
              <a:rPr lang="en-US" altLang="zh-CN" sz="1800" dirty="0" smtClean="0">
                <a:latin typeface="Times New Roman" panose="02020603050405020304" pitchFamily="18" charset="0"/>
                <a:cs typeface="Times New Roman" panose="02020603050405020304" pitchFamily="18" charset="0"/>
              </a:rPr>
              <a:t> by CNN</a:t>
            </a:r>
            <a:endParaRPr lang="zh-CN" altLang="en-US" sz="1800" dirty="0">
              <a:latin typeface="Times New Roman" panose="02020603050405020304" pitchFamily="18" charset="0"/>
              <a:cs typeface="Times New Roman" panose="02020603050405020304" pitchFamily="18" charset="0"/>
            </a:endParaRPr>
          </a:p>
        </p:txBody>
      </p:sp>
      <p:sp>
        <p:nvSpPr>
          <p:cNvPr id="8" name="立方体 7"/>
          <p:cNvSpPr/>
          <p:nvPr/>
        </p:nvSpPr>
        <p:spPr>
          <a:xfrm>
            <a:off x="4884051" y="3995328"/>
            <a:ext cx="875764" cy="1134574"/>
          </a:xfrm>
          <a:prstGeom prst="cub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p>
        </p:txBody>
      </p:sp>
      <p:sp>
        <p:nvSpPr>
          <p:cNvPr id="9" name="文本框 8"/>
          <p:cNvSpPr txBox="1"/>
          <p:nvPr/>
        </p:nvSpPr>
        <p:spPr>
          <a:xfrm>
            <a:off x="1485773" y="2665976"/>
            <a:ext cx="1686680" cy="677108"/>
          </a:xfrm>
          <a:prstGeom prst="rect">
            <a:avLst/>
          </a:prstGeom>
          <a:noFill/>
        </p:spPr>
        <p:txBody>
          <a:bodyPr wrap="none" rtlCol="0">
            <a:spAutoFit/>
          </a:bodyPr>
          <a:lstStyle/>
          <a:p>
            <a:r>
              <a:rPr lang="en-US" altLang="zh-CN" dirty="0" smtClean="0">
                <a:latin typeface="Times New Roman" panose="02020603050405020304" pitchFamily="18" charset="0"/>
                <a:cs typeface="Times New Roman" panose="02020603050405020304" pitchFamily="18" charset="0"/>
              </a:rPr>
              <a:t>Low-resolution</a:t>
            </a:r>
          </a:p>
          <a:p>
            <a:r>
              <a:rPr lang="en-US" altLang="zh-CN" dirty="0">
                <a:latin typeface="Times New Roman" panose="02020603050405020304" pitchFamily="18" charset="0"/>
                <a:cs typeface="Times New Roman" panose="02020603050405020304" pitchFamily="18" charset="0"/>
              </a:rPr>
              <a:t> </a:t>
            </a:r>
            <a:r>
              <a:rPr lang="en-US" altLang="zh-CN" dirty="0" smtClean="0">
                <a:latin typeface="Times New Roman" panose="02020603050405020304" pitchFamily="18" charset="0"/>
                <a:cs typeface="Times New Roman" panose="02020603050405020304" pitchFamily="18" charset="0"/>
              </a:rPr>
              <a:t>    image Y</a:t>
            </a:r>
            <a:endParaRPr lang="zh-CN" altLang="en-US" dirty="0">
              <a:latin typeface="Times New Roman" panose="02020603050405020304" pitchFamily="18" charset="0"/>
              <a:cs typeface="Times New Roman" panose="02020603050405020304" pitchFamily="18" charset="0"/>
            </a:endParaRPr>
          </a:p>
        </p:txBody>
      </p:sp>
      <p:sp>
        <p:nvSpPr>
          <p:cNvPr id="10" name="文本框 9"/>
          <p:cNvSpPr txBox="1"/>
          <p:nvPr/>
        </p:nvSpPr>
        <p:spPr>
          <a:xfrm>
            <a:off x="3692124" y="2952622"/>
            <a:ext cx="3601242" cy="384721"/>
          </a:xfrm>
          <a:prstGeom prst="rect">
            <a:avLst/>
          </a:prstGeom>
          <a:noFill/>
        </p:spPr>
        <p:txBody>
          <a:bodyPr wrap="none" rtlCol="0">
            <a:spAutoFit/>
          </a:bodyPr>
          <a:lstStyle/>
          <a:p>
            <a:r>
              <a:rPr lang="en-US" altLang="zh-CN" dirty="0" smtClean="0"/>
              <a:t> </a:t>
            </a:r>
            <a:r>
              <a:rPr lang="en-US" altLang="zh-CN" dirty="0" smtClean="0">
                <a:latin typeface="Times New Roman" panose="02020603050405020304" pitchFamily="18" charset="0"/>
                <a:cs typeface="Times New Roman" panose="02020603050405020304" pitchFamily="18" charset="0"/>
              </a:rPr>
              <a:t>magnified low-resolution image Y</a:t>
            </a:r>
            <a:endParaRPr lang="zh-CN" altLang="en-US" dirty="0">
              <a:latin typeface="Times New Roman" panose="02020603050405020304" pitchFamily="18" charset="0"/>
              <a:cs typeface="Times New Roman" panose="02020603050405020304" pitchFamily="18" charset="0"/>
            </a:endParaRPr>
          </a:p>
        </p:txBody>
      </p:sp>
      <p:sp>
        <p:nvSpPr>
          <p:cNvPr id="31" name="文本框 30"/>
          <p:cNvSpPr txBox="1"/>
          <p:nvPr/>
        </p:nvSpPr>
        <p:spPr>
          <a:xfrm>
            <a:off x="1955966" y="5375195"/>
            <a:ext cx="428322" cy="384721"/>
          </a:xfrm>
          <a:prstGeom prst="rect">
            <a:avLst/>
          </a:prstGeom>
          <a:noFill/>
        </p:spPr>
        <p:txBody>
          <a:bodyPr wrap="none" rtlCol="0">
            <a:spAutoFit/>
          </a:bodyPr>
          <a:lstStyle/>
          <a:p>
            <a:r>
              <a:rPr lang="en-US" altLang="zh-CN" dirty="0" smtClean="0"/>
              <a:t> </a:t>
            </a:r>
            <a:r>
              <a:rPr lang="en-US" altLang="zh-CN" dirty="0" smtClean="0">
                <a:latin typeface="Times New Roman" panose="02020603050405020304" pitchFamily="18" charset="0"/>
                <a:cs typeface="Times New Roman" panose="02020603050405020304" pitchFamily="18" charset="0"/>
              </a:rPr>
              <a:t>Y</a:t>
            </a:r>
            <a:endParaRPr lang="zh-CN" altLang="en-US" dirty="0">
              <a:latin typeface="Times New Roman" panose="02020603050405020304" pitchFamily="18" charset="0"/>
              <a:cs typeface="Times New Roman" panose="02020603050405020304" pitchFamily="18" charset="0"/>
            </a:endParaRPr>
          </a:p>
        </p:txBody>
      </p:sp>
      <p:sp>
        <p:nvSpPr>
          <p:cNvPr id="11" name="文本框 10"/>
          <p:cNvSpPr txBox="1"/>
          <p:nvPr/>
        </p:nvSpPr>
        <p:spPr>
          <a:xfrm>
            <a:off x="4324519" y="5309271"/>
            <a:ext cx="2108847" cy="384721"/>
          </a:xfrm>
          <a:prstGeom prst="rect">
            <a:avLst/>
          </a:prstGeom>
          <a:noFill/>
        </p:spPr>
        <p:txBody>
          <a:bodyPr wrap="none" rtlCol="0">
            <a:spAutoFit/>
          </a:bodyPr>
          <a:lstStyle/>
          <a:p>
            <a:r>
              <a:rPr lang="en-US" altLang="zh-CN" dirty="0" smtClean="0">
                <a:latin typeface="Times New Roman" panose="02020603050405020304" pitchFamily="18" charset="0"/>
                <a:cs typeface="Times New Roman" panose="02020603050405020304" pitchFamily="18" charset="0"/>
              </a:rPr>
              <a:t>n feature maps of </a:t>
            </a:r>
            <a:r>
              <a:rPr lang="en-US" altLang="zh-CN" dirty="0">
                <a:latin typeface="Times New Roman" panose="02020603050405020304" pitchFamily="18" charset="0"/>
                <a:cs typeface="Times New Roman" panose="02020603050405020304" pitchFamily="18" charset="0"/>
              </a:rPr>
              <a:t>Y</a:t>
            </a:r>
            <a:endParaRPr lang="zh-CN" altLang="en-US" dirty="0">
              <a:latin typeface="Times New Roman" panose="02020603050405020304" pitchFamily="18" charset="0"/>
              <a:cs typeface="Times New Roman" panose="02020603050405020304" pitchFamily="18" charset="0"/>
            </a:endParaRPr>
          </a:p>
        </p:txBody>
      </p:sp>
      <p:sp>
        <p:nvSpPr>
          <p:cNvPr id="33" name="文本框 32"/>
          <p:cNvSpPr txBox="1"/>
          <p:nvPr/>
        </p:nvSpPr>
        <p:spPr>
          <a:xfrm>
            <a:off x="7185612" y="3885507"/>
            <a:ext cx="4805867" cy="969496"/>
          </a:xfrm>
          <a:prstGeom prst="rect">
            <a:avLst/>
          </a:prstGeom>
          <a:noFill/>
        </p:spPr>
        <p:txBody>
          <a:bodyPr wrap="none" rtlCol="0">
            <a:spAutoFit/>
          </a:bodyPr>
          <a:lstStyle/>
          <a:p>
            <a:r>
              <a:rPr lang="en-US" altLang="zh-CN" dirty="0" smtClean="0">
                <a:latin typeface="Times New Roman" panose="02020603050405020304" pitchFamily="18" charset="0"/>
                <a:cs typeface="Times New Roman" panose="02020603050405020304" pitchFamily="18" charset="0"/>
              </a:rPr>
              <a:t>Second step: </a:t>
            </a:r>
            <a:r>
              <a:rPr lang="en-US" altLang="zh-CN" b="1" dirty="0" smtClean="0">
                <a:latin typeface="Times New Roman" panose="02020603050405020304" pitchFamily="18" charset="0"/>
                <a:cs typeface="Times New Roman" panose="02020603050405020304" pitchFamily="18" charset="0"/>
              </a:rPr>
              <a:t>extracts</a:t>
            </a:r>
            <a:r>
              <a:rPr lang="en-US" altLang="zh-CN" dirty="0" smtClean="0">
                <a:latin typeface="Times New Roman" panose="02020603050405020304" pitchFamily="18" charset="0"/>
                <a:cs typeface="Times New Roman" panose="02020603050405020304" pitchFamily="18" charset="0"/>
              </a:rPr>
              <a:t> patches from the low</a:t>
            </a:r>
          </a:p>
          <a:p>
            <a:r>
              <a:rPr lang="en-US" altLang="zh-CN" dirty="0" smtClean="0">
                <a:latin typeface="Times New Roman" panose="02020603050405020304" pitchFamily="18" charset="0"/>
                <a:cs typeface="Times New Roman" panose="02020603050405020304" pitchFamily="18" charset="0"/>
              </a:rPr>
              <a:t>-resolution image L and </a:t>
            </a:r>
            <a:r>
              <a:rPr lang="en-US" altLang="zh-CN" b="1" dirty="0" smtClean="0">
                <a:latin typeface="Times New Roman" panose="02020603050405020304" pitchFamily="18" charset="0"/>
                <a:cs typeface="Times New Roman" panose="02020603050405020304" pitchFamily="18" charset="0"/>
              </a:rPr>
              <a:t>represents</a:t>
            </a:r>
            <a:r>
              <a:rPr lang="en-US" altLang="zh-CN" dirty="0" smtClean="0">
                <a:latin typeface="Times New Roman" panose="02020603050405020304" pitchFamily="18" charset="0"/>
                <a:cs typeface="Times New Roman" panose="02020603050405020304" pitchFamily="18" charset="0"/>
              </a:rPr>
              <a:t> each a high</a:t>
            </a:r>
          </a:p>
          <a:p>
            <a:r>
              <a:rPr lang="en-US" altLang="zh-CN" dirty="0" smtClean="0">
                <a:latin typeface="Times New Roman" panose="02020603050405020304" pitchFamily="18" charset="0"/>
                <a:cs typeface="Times New Roman" panose="02020603050405020304" pitchFamily="18" charset="0"/>
              </a:rPr>
              <a:t>-dimensional vector.</a:t>
            </a:r>
          </a:p>
        </p:txBody>
      </p:sp>
      <p:cxnSp>
        <p:nvCxnSpPr>
          <p:cNvPr id="13" name="直接连接符 12"/>
          <p:cNvCxnSpPr/>
          <p:nvPr/>
        </p:nvCxnSpPr>
        <p:spPr>
          <a:xfrm>
            <a:off x="1345704" y="3484777"/>
            <a:ext cx="10133301" cy="0"/>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文本框 11"/>
              <p:cNvSpPr txBox="1"/>
              <p:nvPr/>
            </p:nvSpPr>
            <p:spPr>
              <a:xfrm>
                <a:off x="7293366" y="4956831"/>
                <a:ext cx="3164200" cy="29238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𝐹</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𝑌</m:t>
                      </m:r>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𝑚𝑎𝑥</m:t>
                      </m:r>
                      <m:d>
                        <m:dPr>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0,</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𝑊</m:t>
                              </m:r>
                            </m:e>
                            <m:sub>
                              <m:r>
                                <a:rPr lang="en-US" altLang="zh-CN" b="0" i="1" smtClean="0">
                                  <a:latin typeface="Cambria Math" panose="02040503050406030204" pitchFamily="18" charset="0"/>
                                  <a:ea typeface="Cambria Math" panose="02040503050406030204" pitchFamily="18" charset="0"/>
                                </a:rPr>
                                <m:t>1</m:t>
                              </m:r>
                            </m:sub>
                          </m:sSub>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𝑌</m:t>
                          </m:r>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𝐵</m:t>
                              </m:r>
                            </m:e>
                            <m:sub>
                              <m:r>
                                <a:rPr lang="en-US" altLang="zh-CN" b="0" i="1" smtClean="0">
                                  <a:latin typeface="Cambria Math" panose="02040503050406030204" pitchFamily="18" charset="0"/>
                                  <a:ea typeface="Cambria Math" panose="02040503050406030204" pitchFamily="18" charset="0"/>
                                </a:rPr>
                                <m:t>1</m:t>
                              </m:r>
                            </m:sub>
                          </m:sSub>
                        </m:e>
                      </m:d>
                    </m:oMath>
                  </m:oMathPara>
                </a14:m>
                <a:endParaRPr lang="zh-CN" altLang="en-US" dirty="0"/>
              </a:p>
            </p:txBody>
          </p:sp>
        </mc:Choice>
        <mc:Fallback xmlns="">
          <p:sp>
            <p:nvSpPr>
              <p:cNvPr id="12" name="文本框 11"/>
              <p:cNvSpPr txBox="1">
                <a:spLocks noRot="1" noChangeAspect="1" noMove="1" noResize="1" noEditPoints="1" noAdjustHandles="1" noChangeArrowheads="1" noChangeShapeType="1" noTextEdit="1"/>
              </p:cNvSpPr>
              <p:nvPr/>
            </p:nvSpPr>
            <p:spPr>
              <a:xfrm>
                <a:off x="7293366" y="4956831"/>
                <a:ext cx="3164200" cy="292388"/>
              </a:xfrm>
              <a:prstGeom prst="rect">
                <a:avLst/>
              </a:prstGeom>
              <a:blipFill rotWithShape="0">
                <a:blip r:embed="rId3"/>
                <a:stretch>
                  <a:fillRect l="-1156" b="-39583"/>
                </a:stretch>
              </a:blipFill>
            </p:spPr>
            <p:txBody>
              <a:bodyPr/>
              <a:lstStyle/>
              <a:p>
                <a:r>
                  <a:rPr lang="zh-CN" altLang="en-US">
                    <a:noFill/>
                  </a:rPr>
                  <a:t> </a:t>
                </a:r>
              </a:p>
            </p:txBody>
          </p:sp>
        </mc:Fallback>
      </mc:AlternateContent>
      <p:sp>
        <p:nvSpPr>
          <p:cNvPr id="14" name="文本框 13"/>
          <p:cNvSpPr txBox="1"/>
          <p:nvPr/>
        </p:nvSpPr>
        <p:spPr>
          <a:xfrm>
            <a:off x="1323104" y="5901194"/>
            <a:ext cx="9403665" cy="677108"/>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Image Super-Resolution Using Deep Convolutional Networks, Chao Dong, Chen Change Loy</a:t>
            </a:r>
            <a:r>
              <a:rPr lang="en-US" altLang="zh-CN" dirty="0" smtClean="0">
                <a:latin typeface="Times New Roman" panose="02020603050405020304" pitchFamily="18" charset="0"/>
                <a:cs typeface="Times New Roman" panose="02020603050405020304" pitchFamily="18" charset="0"/>
              </a:rPr>
              <a:t>,</a:t>
            </a:r>
          </a:p>
          <a:p>
            <a:r>
              <a:rPr lang="en-US" altLang="zh-CN" dirty="0" err="1" smtClean="0">
                <a:latin typeface="Times New Roman" panose="02020603050405020304" pitchFamily="18" charset="0"/>
                <a:cs typeface="Times New Roman" panose="02020603050405020304" pitchFamily="18" charset="0"/>
              </a:rPr>
              <a:t>Kaiming</a:t>
            </a:r>
            <a:r>
              <a:rPr lang="en-US" altLang="zh-CN" dirty="0" smtClean="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He, </a:t>
            </a:r>
            <a:r>
              <a:rPr lang="en-US" altLang="zh-CN" dirty="0" err="1">
                <a:latin typeface="Times New Roman" panose="02020603050405020304" pitchFamily="18" charset="0"/>
                <a:cs typeface="Times New Roman" panose="02020603050405020304" pitchFamily="18" charset="0"/>
              </a:rPr>
              <a:t>Xiaoou</a:t>
            </a:r>
            <a:r>
              <a:rPr lang="en-US" altLang="zh-CN" dirty="0">
                <a:latin typeface="Times New Roman" panose="02020603050405020304" pitchFamily="18" charset="0"/>
                <a:cs typeface="Times New Roman" panose="02020603050405020304" pitchFamily="18" charset="0"/>
              </a:rPr>
              <a:t> </a:t>
            </a:r>
            <a:r>
              <a:rPr lang="en-US" altLang="zh-CN" dirty="0" smtClean="0">
                <a:latin typeface="Times New Roman" panose="02020603050405020304" pitchFamily="18" charset="0"/>
                <a:cs typeface="Times New Roman" panose="02020603050405020304" pitchFamily="18" charset="0"/>
              </a:rPr>
              <a:t>Tang, ECCV, in 2014 </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85582338"/>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矩形 52"/>
          <p:cNvSpPr/>
          <p:nvPr/>
        </p:nvSpPr>
        <p:spPr>
          <a:xfrm>
            <a:off x="2438403" y="252859"/>
            <a:ext cx="9753599" cy="484285"/>
          </a:xfrm>
          <a:prstGeom prst="rect">
            <a:avLst/>
          </a:prstGeom>
          <a:gradFill>
            <a:gsLst>
              <a:gs pos="0">
                <a:schemeClr val="accent1">
                  <a:lumMod val="5000"/>
                  <a:lumOff val="95000"/>
                  <a:alpha val="0"/>
                </a:schemeClr>
              </a:gs>
              <a:gs pos="78000">
                <a:schemeClr val="accent5"/>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54" name="圆角矩形 53"/>
          <p:cNvSpPr/>
          <p:nvPr/>
        </p:nvSpPr>
        <p:spPr>
          <a:xfrm rot="10800000" flipV="1">
            <a:off x="-5664" y="249441"/>
            <a:ext cx="484287" cy="491115"/>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2</a:t>
            </a:r>
            <a:endParaRPr lang="zh-CN" altLang="en-US" sz="3600" dirty="0"/>
          </a:p>
        </p:txBody>
      </p:sp>
      <p:sp>
        <p:nvSpPr>
          <p:cNvPr id="55" name="文本框 54"/>
          <p:cNvSpPr txBox="1"/>
          <p:nvPr/>
        </p:nvSpPr>
        <p:spPr>
          <a:xfrm>
            <a:off x="647718" y="267581"/>
            <a:ext cx="1723541" cy="461661"/>
          </a:xfrm>
          <a:prstGeom prst="rect">
            <a:avLst/>
          </a:prstGeom>
          <a:noFill/>
        </p:spPr>
        <p:txBody>
          <a:bodyPr wrap="none" lIns="91436" tIns="45718" rIns="91436" bIns="45718" rtlCol="0">
            <a:spAutoFit/>
          </a:bodyPr>
          <a:lstStyle/>
          <a:p>
            <a:r>
              <a:rPr lang="zh-CN" altLang="en-US" sz="2400" spc="600" dirty="0" smtClean="0">
                <a:solidFill>
                  <a:schemeClr val="tx2"/>
                </a:solidFill>
                <a:latin typeface="微软雅黑" panose="020B0503020204020204" pitchFamily="34" charset="-122"/>
                <a:ea typeface="微软雅黑" panose="020B0503020204020204" pitchFamily="34" charset="-122"/>
              </a:rPr>
              <a:t>研究</a:t>
            </a:r>
            <a:r>
              <a:rPr lang="zh-CN" altLang="en-US" sz="2400" spc="600" dirty="0">
                <a:solidFill>
                  <a:schemeClr val="tx2"/>
                </a:solidFill>
                <a:latin typeface="微软雅黑" panose="020B0503020204020204" pitchFamily="34" charset="-122"/>
                <a:ea typeface="微软雅黑" panose="020B0503020204020204" pitchFamily="34" charset="-122"/>
              </a:rPr>
              <a:t>方法</a:t>
            </a:r>
          </a:p>
        </p:txBody>
      </p:sp>
      <p:sp>
        <p:nvSpPr>
          <p:cNvPr id="56" name="矩形 55"/>
          <p:cNvSpPr/>
          <p:nvPr/>
        </p:nvSpPr>
        <p:spPr>
          <a:xfrm>
            <a:off x="2835394" y="324999"/>
            <a:ext cx="2734650" cy="384717"/>
          </a:xfrm>
          <a:prstGeom prst="rect">
            <a:avLst/>
          </a:prstGeom>
        </p:spPr>
        <p:txBody>
          <a:bodyPr wrap="none" lIns="91436" tIns="45718" rIns="91436" bIns="45718">
            <a:spAutoFit/>
          </a:bodyPr>
          <a:lstStyle/>
          <a:p>
            <a:pPr algn="ctr"/>
            <a:r>
              <a:rPr lang="en-US" altLang="zh-CN" dirty="0">
                <a:solidFill>
                  <a:schemeClr val="bg1"/>
                </a:solidFill>
                <a:latin typeface="微软雅黑" panose="020B0503020204020204" pitchFamily="34" charset="-122"/>
                <a:ea typeface="微软雅黑" panose="020B0503020204020204" pitchFamily="34" charset="-122"/>
              </a:rPr>
              <a:t>RESEARCH </a:t>
            </a:r>
            <a:r>
              <a:rPr lang="en-US" altLang="zh-CN" dirty="0" smtClean="0">
                <a:solidFill>
                  <a:schemeClr val="bg1"/>
                </a:solidFill>
                <a:latin typeface="微软雅黑" panose="020B0503020204020204" pitchFamily="34" charset="-122"/>
                <a:ea typeface="微软雅黑" panose="020B0503020204020204" pitchFamily="34" charset="-122"/>
              </a:rPr>
              <a:t>METHODS</a:t>
            </a:r>
            <a:endParaRPr lang="en-US" altLang="zh-CN" dirty="0">
              <a:solidFill>
                <a:schemeClr val="bg1"/>
              </a:solidFill>
              <a:latin typeface="微软雅黑" panose="020B0503020204020204" pitchFamily="34" charset="-122"/>
              <a:ea typeface="微软雅黑" panose="020B0503020204020204" pitchFamily="34" charset="-122"/>
            </a:endParaRPr>
          </a:p>
        </p:txBody>
      </p:sp>
      <p:grpSp>
        <p:nvGrpSpPr>
          <p:cNvPr id="57" name="组 56"/>
          <p:cNvGrpSpPr/>
          <p:nvPr/>
        </p:nvGrpSpPr>
        <p:grpSpPr>
          <a:xfrm>
            <a:off x="9284090" y="252857"/>
            <a:ext cx="2907908" cy="484288"/>
            <a:chOff x="9284089" y="252856"/>
            <a:chExt cx="2907908" cy="484288"/>
          </a:xfrm>
        </p:grpSpPr>
        <p:grpSp>
          <p:nvGrpSpPr>
            <p:cNvPr id="58" name="组 57"/>
            <p:cNvGrpSpPr/>
            <p:nvPr/>
          </p:nvGrpSpPr>
          <p:grpSpPr>
            <a:xfrm>
              <a:off x="11454105" y="252856"/>
              <a:ext cx="737892" cy="484288"/>
              <a:chOff x="11454105" y="252856"/>
              <a:chExt cx="737892" cy="484288"/>
            </a:xfrm>
          </p:grpSpPr>
          <p:grpSp>
            <p:nvGrpSpPr>
              <p:cNvPr id="60" name="组 59"/>
              <p:cNvGrpSpPr/>
              <p:nvPr/>
            </p:nvGrpSpPr>
            <p:grpSpPr>
              <a:xfrm>
                <a:off x="12039604" y="252856"/>
                <a:ext cx="152393" cy="484287"/>
                <a:chOff x="12039604" y="252856"/>
                <a:chExt cx="152393" cy="484287"/>
              </a:xfrm>
            </p:grpSpPr>
            <p:sp>
              <p:nvSpPr>
                <p:cNvPr id="64" name="圆角矩形 63"/>
                <p:cNvSpPr/>
                <p:nvPr/>
              </p:nvSpPr>
              <p:spPr>
                <a:xfrm rot="16200000" flipV="1">
                  <a:off x="12072988" y="518121"/>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圆角矩形 64"/>
                <p:cNvSpPr/>
                <p:nvPr/>
              </p:nvSpPr>
              <p:spPr>
                <a:xfrm rot="16200000" flipV="1">
                  <a:off x="12072988" y="618134"/>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圆角矩形 65"/>
                <p:cNvSpPr/>
                <p:nvPr/>
              </p:nvSpPr>
              <p:spPr>
                <a:xfrm rot="16200000" flipV="1">
                  <a:off x="12072988" y="321750"/>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圆角矩形 66"/>
                <p:cNvSpPr/>
                <p:nvPr/>
              </p:nvSpPr>
              <p:spPr>
                <a:xfrm rot="16200000" flipV="1">
                  <a:off x="12072988" y="42176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圆角矩形 67"/>
                <p:cNvSpPr/>
                <p:nvPr/>
              </p:nvSpPr>
              <p:spPr>
                <a:xfrm rot="16200000" flipV="1">
                  <a:off x="12072987" y="21947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1" name="组合 99"/>
              <p:cNvGrpSpPr/>
              <p:nvPr/>
            </p:nvGrpSpPr>
            <p:grpSpPr>
              <a:xfrm>
                <a:off x="11454105" y="252857"/>
                <a:ext cx="491115" cy="484287"/>
                <a:chOff x="1528923" y="220268"/>
                <a:chExt cx="1284096" cy="1266241"/>
              </a:xfrm>
            </p:grpSpPr>
            <p:sp>
              <p:nvSpPr>
                <p:cNvPr id="62" name="圆角矩形 61"/>
                <p:cNvSpPr/>
                <p:nvPr/>
              </p:nvSpPr>
              <p:spPr>
                <a:xfrm rot="16200000" flipV="1">
                  <a:off x="1537850" y="211341"/>
                  <a:ext cx="1266241" cy="1284096"/>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Freeform 96"/>
                <p:cNvSpPr/>
                <p:nvPr/>
              </p:nvSpPr>
              <p:spPr bwMode="auto">
                <a:xfrm>
                  <a:off x="1804148" y="499514"/>
                  <a:ext cx="733647" cy="707752"/>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grpSp>
        </p:grpSp>
        <p:sp>
          <p:nvSpPr>
            <p:cNvPr id="59" name="文本框 58"/>
            <p:cNvSpPr txBox="1"/>
            <p:nvPr/>
          </p:nvSpPr>
          <p:spPr>
            <a:xfrm>
              <a:off x="9284089" y="339048"/>
              <a:ext cx="2170011" cy="323163"/>
            </a:xfrm>
            <a:prstGeom prst="rect">
              <a:avLst/>
            </a:prstGeom>
            <a:noFill/>
          </p:spPr>
          <p:txBody>
            <a:bodyPr wrap="square" lIns="91438" tIns="45719" rIns="91438" bIns="45719" rtlCol="0">
              <a:spAutoFit/>
            </a:bodyPr>
            <a:lstStyle/>
            <a:p>
              <a:pPr algn="r"/>
              <a:r>
                <a:rPr lang="zh-CN" altLang="en-US" sz="1500" dirty="0" smtClean="0">
                  <a:solidFill>
                    <a:schemeClr val="tx1">
                      <a:lumMod val="50000"/>
                      <a:lumOff val="50000"/>
                    </a:schemeClr>
                  </a:solidFill>
                  <a:latin typeface="微软雅黑" panose="020B0503020204020204" pitchFamily="34" charset="-122"/>
                  <a:ea typeface="微软雅黑" panose="020B0503020204020204" pitchFamily="34" charset="-122"/>
                </a:rPr>
                <a:t>中国石油大学</a:t>
              </a:r>
              <a:endParaRPr lang="zh-CN" altLang="en-US" sz="1500" dirty="0">
                <a:solidFill>
                  <a:schemeClr val="tx1">
                    <a:lumMod val="50000"/>
                    <a:lumOff val="50000"/>
                  </a:schemeClr>
                </a:solidFill>
                <a:latin typeface="Segoe UI Semilight" panose="020B0402040204020203" pitchFamily="34" charset="0"/>
                <a:ea typeface="微软雅黑" panose="020B0503020204020204" pitchFamily="34" charset="-122"/>
                <a:cs typeface="Segoe UI Semilight" panose="020B0402040204020203" pitchFamily="34" charset="0"/>
              </a:endParaRPr>
            </a:p>
          </p:txBody>
        </p:sp>
      </p:grpSp>
      <p:sp>
        <p:nvSpPr>
          <p:cNvPr id="2" name="文本框 1"/>
          <p:cNvSpPr txBox="1"/>
          <p:nvPr/>
        </p:nvSpPr>
        <p:spPr>
          <a:xfrm>
            <a:off x="6024937" y="324997"/>
            <a:ext cx="1066842" cy="384721"/>
          </a:xfrm>
          <a:prstGeom prst="rect">
            <a:avLst/>
          </a:prstGeom>
          <a:noFill/>
        </p:spPr>
        <p:txBody>
          <a:bodyPr wrap="square" rtlCol="0">
            <a:spAutoFit/>
          </a:bodyPr>
          <a:lstStyle/>
          <a:p>
            <a:r>
              <a:rPr lang="en-US" altLang="zh-CN" dirty="0" smtClean="0">
                <a:latin typeface="Times New Roman" panose="02020603050405020304" pitchFamily="18" charset="0"/>
                <a:cs typeface="Times New Roman" panose="02020603050405020304" pitchFamily="18" charset="0"/>
              </a:rPr>
              <a:t>SRCNN</a:t>
            </a:r>
            <a:endParaRPr lang="zh-CN" altLang="en-US" dirty="0">
              <a:latin typeface="Times New Roman" panose="02020603050405020304" pitchFamily="18" charset="0"/>
              <a:cs typeface="Times New Roman" panose="02020603050405020304" pitchFamily="18" charset="0"/>
            </a:endParaRPr>
          </a:p>
        </p:txBody>
      </p:sp>
      <p:sp>
        <p:nvSpPr>
          <p:cNvPr id="4" name="右箭头 3"/>
          <p:cNvSpPr/>
          <p:nvPr/>
        </p:nvSpPr>
        <p:spPr>
          <a:xfrm>
            <a:off x="3170609" y="2430404"/>
            <a:ext cx="1275008" cy="167426"/>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5" name="文本框 4"/>
          <p:cNvSpPr txBox="1"/>
          <p:nvPr/>
        </p:nvSpPr>
        <p:spPr>
          <a:xfrm>
            <a:off x="3348189" y="2061182"/>
            <a:ext cx="816616" cy="369332"/>
          </a:xfrm>
          <a:prstGeom prst="rect">
            <a:avLst/>
          </a:prstGeom>
          <a:noFill/>
        </p:spPr>
        <p:txBody>
          <a:bodyPr wrap="square" rtlCol="0">
            <a:spAutoFit/>
          </a:bodyPr>
          <a:lstStyle/>
          <a:p>
            <a:r>
              <a:rPr lang="en-US" altLang="zh-CN" sz="1800" dirty="0" smtClean="0">
                <a:latin typeface="Times New Roman" panose="02020603050405020304" pitchFamily="18" charset="0"/>
                <a:cs typeface="Times New Roman" panose="02020603050405020304" pitchFamily="18" charset="0"/>
              </a:rPr>
              <a:t>CNN</a:t>
            </a:r>
            <a:endParaRPr lang="zh-CN" altLang="en-US" sz="1800" dirty="0">
              <a:latin typeface="Times New Roman" panose="02020603050405020304" pitchFamily="18" charset="0"/>
              <a:cs typeface="Times New Roman" panose="02020603050405020304" pitchFamily="18" charset="0"/>
            </a:endParaRPr>
          </a:p>
        </p:txBody>
      </p:sp>
      <p:sp>
        <p:nvSpPr>
          <p:cNvPr id="6" name="文本框 5"/>
          <p:cNvSpPr txBox="1"/>
          <p:nvPr/>
        </p:nvSpPr>
        <p:spPr>
          <a:xfrm>
            <a:off x="7315202" y="2091850"/>
            <a:ext cx="4469493" cy="677108"/>
          </a:xfrm>
          <a:prstGeom prst="rect">
            <a:avLst/>
          </a:prstGeom>
          <a:noFill/>
        </p:spPr>
        <p:txBody>
          <a:bodyPr wrap="none" rtlCol="0">
            <a:spAutoFit/>
          </a:bodyPr>
          <a:lstStyle/>
          <a:p>
            <a:r>
              <a:rPr lang="en-US" altLang="zh-CN" dirty="0" smtClean="0">
                <a:latin typeface="Times New Roman" panose="02020603050405020304" pitchFamily="18" charset="0"/>
                <a:cs typeface="Times New Roman" panose="02020603050405020304" pitchFamily="18" charset="0"/>
              </a:rPr>
              <a:t>Third step: </a:t>
            </a:r>
            <a:r>
              <a:rPr lang="en-US" altLang="zh-CN" b="1" dirty="0" smtClean="0">
                <a:latin typeface="Times New Roman" panose="02020603050405020304" pitchFamily="18" charset="0"/>
                <a:cs typeface="Times New Roman" panose="02020603050405020304" pitchFamily="18" charset="0"/>
              </a:rPr>
              <a:t>map</a:t>
            </a:r>
            <a:r>
              <a:rPr lang="en-US" altLang="zh-CN" dirty="0" smtClean="0">
                <a:latin typeface="Times New Roman" panose="02020603050405020304" pitchFamily="18" charset="0"/>
                <a:cs typeface="Times New Roman" panose="02020603050405020304" pitchFamily="18" charset="0"/>
              </a:rPr>
              <a:t> each of the n-dimension al </a:t>
            </a:r>
          </a:p>
          <a:p>
            <a:r>
              <a:rPr lang="en-US" altLang="zh-CN" dirty="0" smtClean="0">
                <a:latin typeface="Times New Roman" panose="02020603050405020304" pitchFamily="18" charset="0"/>
                <a:cs typeface="Times New Roman" panose="02020603050405020304" pitchFamily="18" charset="0"/>
              </a:rPr>
              <a:t>vectors into m-dimensional one. </a:t>
            </a:r>
          </a:p>
        </p:txBody>
      </p:sp>
      <p:sp>
        <p:nvSpPr>
          <p:cNvPr id="26" name="右箭头 25"/>
          <p:cNvSpPr/>
          <p:nvPr/>
        </p:nvSpPr>
        <p:spPr>
          <a:xfrm>
            <a:off x="3280681" y="4873189"/>
            <a:ext cx="1275008" cy="167426"/>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7" name="文本框 6"/>
          <p:cNvSpPr txBox="1"/>
          <p:nvPr/>
        </p:nvSpPr>
        <p:spPr>
          <a:xfrm>
            <a:off x="3123706" y="4465896"/>
            <a:ext cx="1505540" cy="369332"/>
          </a:xfrm>
          <a:prstGeom prst="rect">
            <a:avLst/>
          </a:prstGeom>
          <a:noFill/>
        </p:spPr>
        <p:txBody>
          <a:bodyPr wrap="none" rtlCol="0">
            <a:spAutoFit/>
          </a:bodyPr>
          <a:lstStyle/>
          <a:p>
            <a:r>
              <a:rPr lang="en-US" altLang="zh-CN" sz="1800" dirty="0" smtClean="0">
                <a:latin typeface="Times New Roman" panose="02020603050405020304" pitchFamily="18" charset="0"/>
                <a:cs typeface="Times New Roman" panose="02020603050405020304" pitchFamily="18" charset="0"/>
              </a:rPr>
              <a:t>reconstruction</a:t>
            </a:r>
            <a:endParaRPr lang="zh-CN" altLang="en-US" sz="1800" dirty="0">
              <a:latin typeface="Times New Roman" panose="02020603050405020304" pitchFamily="18" charset="0"/>
              <a:cs typeface="Times New Roman" panose="02020603050405020304" pitchFamily="18" charset="0"/>
            </a:endParaRPr>
          </a:p>
        </p:txBody>
      </p:sp>
      <p:sp>
        <p:nvSpPr>
          <p:cNvPr id="8" name="立方体 7"/>
          <p:cNvSpPr/>
          <p:nvPr/>
        </p:nvSpPr>
        <p:spPr>
          <a:xfrm>
            <a:off x="1864989" y="1815856"/>
            <a:ext cx="875764" cy="1134574"/>
          </a:xfrm>
          <a:prstGeom prst="cub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p>
        </p:txBody>
      </p:sp>
      <p:sp>
        <p:nvSpPr>
          <p:cNvPr id="10" name="文本框 9"/>
          <p:cNvSpPr txBox="1"/>
          <p:nvPr/>
        </p:nvSpPr>
        <p:spPr>
          <a:xfrm>
            <a:off x="4372765" y="3004078"/>
            <a:ext cx="2481770" cy="677108"/>
          </a:xfrm>
          <a:prstGeom prst="rect">
            <a:avLst/>
          </a:prstGeom>
          <a:noFill/>
        </p:spPr>
        <p:txBody>
          <a:bodyPr wrap="none" rtlCol="0">
            <a:spAutoFit/>
          </a:bodyPr>
          <a:lstStyle/>
          <a:p>
            <a:r>
              <a:rPr lang="en-US" altLang="zh-CN" dirty="0" smtClean="0">
                <a:latin typeface="Times New Roman" panose="02020603050405020304" pitchFamily="18" charset="0"/>
                <a:cs typeface="Times New Roman" panose="02020603050405020304" pitchFamily="18" charset="0"/>
              </a:rPr>
              <a:t>m </a:t>
            </a:r>
            <a:r>
              <a:rPr lang="en-US" altLang="zh-CN" dirty="0">
                <a:latin typeface="Times New Roman" panose="02020603050405020304" pitchFamily="18" charset="0"/>
                <a:cs typeface="Times New Roman" panose="02020603050405020304" pitchFamily="18" charset="0"/>
              </a:rPr>
              <a:t>feature </a:t>
            </a:r>
            <a:r>
              <a:rPr lang="en-US" altLang="zh-CN" dirty="0" smtClean="0">
                <a:latin typeface="Times New Roman" panose="02020603050405020304" pitchFamily="18" charset="0"/>
                <a:cs typeface="Times New Roman" panose="02020603050405020304" pitchFamily="18" charset="0"/>
              </a:rPr>
              <a:t>maps of </a:t>
            </a:r>
          </a:p>
          <a:p>
            <a:r>
              <a:rPr lang="en-US" altLang="zh-CN" dirty="0" smtClean="0">
                <a:latin typeface="Times New Roman" panose="02020603050405020304" pitchFamily="18" charset="0"/>
                <a:cs typeface="Times New Roman" panose="02020603050405020304" pitchFamily="18" charset="0"/>
              </a:rPr>
              <a:t>high-resolution images </a:t>
            </a:r>
            <a:endParaRPr lang="zh-CN" altLang="en-US" dirty="0">
              <a:latin typeface="Times New Roman" panose="02020603050405020304" pitchFamily="18" charset="0"/>
              <a:cs typeface="Times New Roman" panose="02020603050405020304" pitchFamily="18" charset="0"/>
            </a:endParaRPr>
          </a:p>
        </p:txBody>
      </p:sp>
      <p:sp>
        <p:nvSpPr>
          <p:cNvPr id="31" name="文本框 30"/>
          <p:cNvSpPr txBox="1"/>
          <p:nvPr/>
        </p:nvSpPr>
        <p:spPr>
          <a:xfrm>
            <a:off x="1257552" y="5723136"/>
            <a:ext cx="2441694" cy="677108"/>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m feature maps of </a:t>
            </a:r>
            <a:r>
              <a:rPr lang="en-US" altLang="zh-CN" dirty="0" smtClean="0">
                <a:latin typeface="Times New Roman" panose="02020603050405020304" pitchFamily="18" charset="0"/>
                <a:cs typeface="Times New Roman" panose="02020603050405020304" pitchFamily="18" charset="0"/>
              </a:rPr>
              <a:t>high</a:t>
            </a:r>
          </a:p>
          <a:p>
            <a:r>
              <a:rPr lang="en-US" altLang="zh-CN" dirty="0" smtClean="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resolution images </a:t>
            </a:r>
            <a:r>
              <a:rPr lang="en-US" altLang="zh-CN" dirty="0" smtClean="0">
                <a:latin typeface="Times New Roman" panose="02020603050405020304" pitchFamily="18" charset="0"/>
                <a:cs typeface="Times New Roman" panose="02020603050405020304" pitchFamily="18" charset="0"/>
              </a:rPr>
              <a:t> </a:t>
            </a:r>
            <a:endParaRPr lang="zh-CN" altLang="en-US" dirty="0">
              <a:latin typeface="Times New Roman" panose="02020603050405020304" pitchFamily="18" charset="0"/>
              <a:cs typeface="Times New Roman" panose="02020603050405020304" pitchFamily="18" charset="0"/>
            </a:endParaRPr>
          </a:p>
        </p:txBody>
      </p:sp>
      <p:sp>
        <p:nvSpPr>
          <p:cNvPr id="11" name="文本框 10"/>
          <p:cNvSpPr txBox="1"/>
          <p:nvPr/>
        </p:nvSpPr>
        <p:spPr>
          <a:xfrm>
            <a:off x="1279585" y="3085599"/>
            <a:ext cx="2258952" cy="677108"/>
          </a:xfrm>
          <a:prstGeom prst="rect">
            <a:avLst/>
          </a:prstGeom>
          <a:noFill/>
        </p:spPr>
        <p:txBody>
          <a:bodyPr wrap="none" rtlCol="0">
            <a:spAutoFit/>
          </a:bodyPr>
          <a:lstStyle/>
          <a:p>
            <a:r>
              <a:rPr lang="en-US" altLang="zh-CN" dirty="0" smtClean="0">
                <a:latin typeface="Times New Roman" panose="02020603050405020304" pitchFamily="18" charset="0"/>
                <a:cs typeface="Times New Roman" panose="02020603050405020304" pitchFamily="18" charset="0"/>
              </a:rPr>
              <a:t>n feature maps of </a:t>
            </a:r>
          </a:p>
          <a:p>
            <a:r>
              <a:rPr lang="en-US" altLang="zh-CN" dirty="0" smtClean="0">
                <a:latin typeface="Times New Roman" panose="02020603050405020304" pitchFamily="18" charset="0"/>
                <a:cs typeface="Times New Roman" panose="02020603050405020304" pitchFamily="18" charset="0"/>
              </a:rPr>
              <a:t>low-resolution image</a:t>
            </a:r>
            <a:endParaRPr lang="zh-CN" altLang="en-US" dirty="0">
              <a:latin typeface="Times New Roman" panose="02020603050405020304" pitchFamily="18" charset="0"/>
              <a:cs typeface="Times New Roman" panose="02020603050405020304" pitchFamily="18" charset="0"/>
            </a:endParaRPr>
          </a:p>
        </p:txBody>
      </p:sp>
      <p:sp>
        <p:nvSpPr>
          <p:cNvPr id="33" name="文本框 32"/>
          <p:cNvSpPr txBox="1"/>
          <p:nvPr/>
        </p:nvSpPr>
        <p:spPr>
          <a:xfrm>
            <a:off x="7315202" y="4153703"/>
            <a:ext cx="4817344" cy="969496"/>
          </a:xfrm>
          <a:prstGeom prst="rect">
            <a:avLst/>
          </a:prstGeom>
          <a:noFill/>
        </p:spPr>
        <p:txBody>
          <a:bodyPr wrap="none" rtlCol="0">
            <a:spAutoFit/>
          </a:bodyPr>
          <a:lstStyle/>
          <a:p>
            <a:r>
              <a:rPr lang="en-US" altLang="zh-CN" dirty="0" smtClean="0">
                <a:latin typeface="Times New Roman" panose="02020603050405020304" pitchFamily="18" charset="0"/>
                <a:cs typeface="Times New Roman" panose="02020603050405020304" pitchFamily="18" charset="0"/>
              </a:rPr>
              <a:t>Final step: aggregate the above high-resolution </a:t>
            </a:r>
          </a:p>
          <a:p>
            <a:r>
              <a:rPr lang="en-US" altLang="zh-CN" dirty="0" smtClean="0">
                <a:latin typeface="Times New Roman" panose="02020603050405020304" pitchFamily="18" charset="0"/>
                <a:cs typeface="Times New Roman" panose="02020603050405020304" pitchFamily="18" charset="0"/>
              </a:rPr>
              <a:t>patch-wise representations to generate the </a:t>
            </a:r>
          </a:p>
          <a:p>
            <a:r>
              <a:rPr lang="en-US" altLang="zh-CN" dirty="0">
                <a:latin typeface="Times New Roman" panose="02020603050405020304" pitchFamily="18" charset="0"/>
                <a:cs typeface="Times New Roman" panose="02020603050405020304" pitchFamily="18" charset="0"/>
              </a:rPr>
              <a:t>f</a:t>
            </a:r>
            <a:r>
              <a:rPr lang="en-US" altLang="zh-CN" dirty="0" smtClean="0">
                <a:latin typeface="Times New Roman" panose="02020603050405020304" pitchFamily="18" charset="0"/>
                <a:cs typeface="Times New Roman" panose="02020603050405020304" pitchFamily="18" charset="0"/>
              </a:rPr>
              <a:t>inal high-resolution image. </a:t>
            </a:r>
          </a:p>
        </p:txBody>
      </p:sp>
      <p:cxnSp>
        <p:nvCxnSpPr>
          <p:cNvPr id="13" name="直接连接符 12"/>
          <p:cNvCxnSpPr/>
          <p:nvPr/>
        </p:nvCxnSpPr>
        <p:spPr>
          <a:xfrm>
            <a:off x="1475294" y="3752973"/>
            <a:ext cx="10133301"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立方体 11"/>
          <p:cNvSpPr/>
          <p:nvPr/>
        </p:nvSpPr>
        <p:spPr>
          <a:xfrm>
            <a:off x="4936793" y="1721159"/>
            <a:ext cx="1088144" cy="1244958"/>
          </a:xfrm>
          <a:prstGeom prst="cub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35" name="立方体 34"/>
          <p:cNvSpPr/>
          <p:nvPr/>
        </p:nvSpPr>
        <p:spPr>
          <a:xfrm>
            <a:off x="1864989" y="4256157"/>
            <a:ext cx="1088144" cy="1244958"/>
          </a:xfrm>
          <a:prstGeom prst="cub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pic>
        <p:nvPicPr>
          <p:cNvPr id="14" name="图片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99819" y="3863225"/>
            <a:ext cx="1960216" cy="1960216"/>
          </a:xfrm>
          <a:prstGeom prst="rect">
            <a:avLst/>
          </a:prstGeom>
        </p:spPr>
      </p:pic>
      <p:sp>
        <p:nvSpPr>
          <p:cNvPr id="15" name="文本框 14"/>
          <p:cNvSpPr txBox="1"/>
          <p:nvPr/>
        </p:nvSpPr>
        <p:spPr>
          <a:xfrm>
            <a:off x="4580393" y="5992147"/>
            <a:ext cx="2380780" cy="384721"/>
          </a:xfrm>
          <a:prstGeom prst="rect">
            <a:avLst/>
          </a:prstGeom>
          <a:noFill/>
        </p:spPr>
        <p:txBody>
          <a:bodyPr wrap="none" rtlCol="0">
            <a:spAutoFit/>
          </a:bodyPr>
          <a:lstStyle/>
          <a:p>
            <a:r>
              <a:rPr lang="en-US" altLang="zh-CN" dirty="0" smtClean="0">
                <a:latin typeface="Times New Roman" panose="02020603050405020304" pitchFamily="18" charset="0"/>
                <a:cs typeface="Times New Roman" panose="02020603050405020304" pitchFamily="18" charset="0"/>
              </a:rPr>
              <a:t>High-resolution image</a:t>
            </a:r>
            <a:endParaRPr lang="zh-CN" alt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4" name="文本框 33"/>
              <p:cNvSpPr txBox="1"/>
              <p:nvPr/>
            </p:nvSpPr>
            <p:spPr>
              <a:xfrm>
                <a:off x="7315202" y="2914407"/>
                <a:ext cx="3257430" cy="29238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𝐹</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𝑌</m:t>
                      </m:r>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𝑚𝑎𝑥</m:t>
                      </m:r>
                      <m:d>
                        <m:dPr>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0,</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𝑊</m:t>
                              </m:r>
                            </m:e>
                            <m:sub>
                              <m:r>
                                <a:rPr lang="en-US" altLang="zh-CN" b="0" i="1" smtClean="0">
                                  <a:latin typeface="Cambria Math" panose="02040503050406030204" pitchFamily="18" charset="0"/>
                                  <a:ea typeface="Cambria Math" panose="02040503050406030204" pitchFamily="18" charset="0"/>
                                </a:rPr>
                                <m:t>2</m:t>
                              </m:r>
                            </m:sub>
                          </m:sSub>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𝑌</m:t>
                          </m:r>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𝐵</m:t>
                              </m:r>
                            </m:e>
                            <m:sub>
                              <m:r>
                                <a:rPr lang="en-US" altLang="zh-CN" b="0" i="1" smtClean="0">
                                  <a:latin typeface="Cambria Math" panose="02040503050406030204" pitchFamily="18" charset="0"/>
                                  <a:ea typeface="Cambria Math" panose="02040503050406030204" pitchFamily="18" charset="0"/>
                                </a:rPr>
                                <m:t>2</m:t>
                              </m:r>
                            </m:sub>
                          </m:sSub>
                        </m:e>
                      </m:d>
                    </m:oMath>
                  </m:oMathPara>
                </a14:m>
                <a:endParaRPr lang="zh-CN" altLang="en-US" dirty="0"/>
              </a:p>
            </p:txBody>
          </p:sp>
        </mc:Choice>
        <mc:Fallback xmlns="">
          <p:sp>
            <p:nvSpPr>
              <p:cNvPr id="34" name="文本框 33"/>
              <p:cNvSpPr txBox="1">
                <a:spLocks noRot="1" noChangeAspect="1" noMove="1" noResize="1" noEditPoints="1" noAdjustHandles="1" noChangeArrowheads="1" noChangeShapeType="1" noTextEdit="1"/>
              </p:cNvSpPr>
              <p:nvPr/>
            </p:nvSpPr>
            <p:spPr>
              <a:xfrm>
                <a:off x="7315202" y="2914407"/>
                <a:ext cx="3257430" cy="292388"/>
              </a:xfrm>
              <a:prstGeom prst="rect">
                <a:avLst/>
              </a:prstGeom>
              <a:blipFill rotWithShape="0">
                <a:blip r:embed="rId3"/>
                <a:stretch>
                  <a:fillRect b="-3958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6" name="文本框 35"/>
              <p:cNvSpPr txBox="1"/>
              <p:nvPr/>
            </p:nvSpPr>
            <p:spPr>
              <a:xfrm>
                <a:off x="7392800" y="5231540"/>
                <a:ext cx="3257430" cy="29238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𝐹</m:t>
                          </m:r>
                        </m:e>
                        <m:sub>
                          <m:r>
                            <a:rPr lang="en-US" altLang="zh-CN" b="0" i="1" smtClean="0">
                              <a:latin typeface="Cambria Math" panose="02040503050406030204" pitchFamily="18" charset="0"/>
                            </a:rPr>
                            <m:t>3</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𝑌</m:t>
                      </m:r>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𝑚𝑎𝑥</m:t>
                      </m:r>
                      <m:d>
                        <m:dPr>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0,</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𝑊</m:t>
                              </m:r>
                            </m:e>
                            <m:sub>
                              <m:r>
                                <a:rPr lang="en-US" altLang="zh-CN" b="0" i="1" smtClean="0">
                                  <a:latin typeface="Cambria Math" panose="02040503050406030204" pitchFamily="18" charset="0"/>
                                  <a:ea typeface="Cambria Math" panose="02040503050406030204" pitchFamily="18" charset="0"/>
                                </a:rPr>
                                <m:t>3</m:t>
                              </m:r>
                            </m:sub>
                          </m:sSub>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𝑌</m:t>
                          </m:r>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𝐵</m:t>
                              </m:r>
                            </m:e>
                            <m:sub>
                              <m:r>
                                <a:rPr lang="en-US" altLang="zh-CN" b="0" i="1" smtClean="0">
                                  <a:latin typeface="Cambria Math" panose="02040503050406030204" pitchFamily="18" charset="0"/>
                                  <a:ea typeface="Cambria Math" panose="02040503050406030204" pitchFamily="18" charset="0"/>
                                </a:rPr>
                                <m:t>3</m:t>
                              </m:r>
                            </m:sub>
                          </m:sSub>
                        </m:e>
                      </m:d>
                    </m:oMath>
                  </m:oMathPara>
                </a14:m>
                <a:endParaRPr lang="zh-CN" altLang="en-US" dirty="0"/>
              </a:p>
            </p:txBody>
          </p:sp>
        </mc:Choice>
        <mc:Fallback xmlns="">
          <p:sp>
            <p:nvSpPr>
              <p:cNvPr id="36" name="文本框 35"/>
              <p:cNvSpPr txBox="1">
                <a:spLocks noRot="1" noChangeAspect="1" noMove="1" noResize="1" noEditPoints="1" noAdjustHandles="1" noChangeArrowheads="1" noChangeShapeType="1" noTextEdit="1"/>
              </p:cNvSpPr>
              <p:nvPr/>
            </p:nvSpPr>
            <p:spPr>
              <a:xfrm>
                <a:off x="7392800" y="5231540"/>
                <a:ext cx="3257430" cy="292388"/>
              </a:xfrm>
              <a:prstGeom prst="rect">
                <a:avLst/>
              </a:prstGeom>
              <a:blipFill rotWithShape="0">
                <a:blip r:embed="rId4"/>
                <a:stretch>
                  <a:fillRect b="-3958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170011916"/>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par>
    </p:tnLst>
  </p:timing>
</p:sld>
</file>

<file path=ppt/theme/theme1.xml><?xml version="1.0" encoding="utf-8"?>
<a:theme xmlns:a="http://schemas.openxmlformats.org/drawingml/2006/main" name="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奥斯汀">
      <a:majorFont>
        <a:latin typeface="Century Gothic"/>
        <a:ea typeface=""/>
        <a:cs typeface=""/>
        <a:font script="Jpan" typeface="ＭＳ ゴシック"/>
        <a:font script="Hang" typeface="HY중고딕"/>
        <a:font script="Hans" typeface="微软雅黑"/>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微软雅黑"/>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1412</TotalTime>
  <Words>1097</Words>
  <Application>Microsoft Office PowerPoint</Application>
  <PresentationFormat>宽屏</PresentationFormat>
  <Paragraphs>253</Paragraphs>
  <Slides>24</Slides>
  <Notes>1</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24</vt:i4>
      </vt:variant>
    </vt:vector>
  </HeadingPairs>
  <TitlesOfParts>
    <vt:vector size="34" baseType="lpstr">
      <vt:lpstr>宋体</vt:lpstr>
      <vt:lpstr>微软雅黑</vt:lpstr>
      <vt:lpstr>Arial</vt:lpstr>
      <vt:lpstr>Calibri</vt:lpstr>
      <vt:lpstr>Cambria Math</vt:lpstr>
      <vt:lpstr>Century Gothic</vt:lpstr>
      <vt:lpstr>Eras Light ITC</vt:lpstr>
      <vt:lpstr>Segoe UI Semilight</vt:lpstr>
      <vt:lpstr>Times New Roman</vt:lpstr>
      <vt:lpstr>1</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1</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dc:title>
  <dc:subject>1</dc:subject>
  <dc:creator>nihaoshuai</dc:creator>
  <dc:description>1</dc:description>
  <cp:lastModifiedBy>FuSichao</cp:lastModifiedBy>
  <cp:revision>95</cp:revision>
  <dcterms:created xsi:type="dcterms:W3CDTF">2015-04-07T16:28:00Z</dcterms:created>
  <dcterms:modified xsi:type="dcterms:W3CDTF">2019-03-07T13:40:08Z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2052-10.1.0.6490</vt:lpwstr>
  </property>
</Properties>
</file>